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png" ContentType="image/png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20104100" cy="14395450"/>
  <p:notesSz cx="20104100" cy="143954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97610" y="4090644"/>
            <a:ext cx="14995525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061452"/>
            <a:ext cx="14072870" cy="35988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310953"/>
            <a:ext cx="8745284" cy="950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310953"/>
            <a:ext cx="8745284" cy="950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7610" y="180593"/>
            <a:ext cx="1861058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80808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7610" y="3699954"/>
            <a:ext cx="10246995" cy="420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3387769"/>
            <a:ext cx="6433312" cy="7197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3387769"/>
            <a:ext cx="4623943" cy="7197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3387769"/>
            <a:ext cx="4623943" cy="7197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hyperlink" Target="https://inconvergent.net/" TargetMode="External"/><Relationship Id="rId5" Type="http://schemas.openxmlformats.org/officeDocument/2006/relationships/image" Target="../media/image19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>
                <a:latin typeface="Arial"/>
                <a:cs typeface="Arial"/>
              </a:rPr>
              <a:t>Жасанды</a:t>
            </a:r>
            <a:r>
              <a:rPr dirty="0" sz="8000" spc="-185">
                <a:latin typeface="Arial"/>
                <a:cs typeface="Arial"/>
              </a:rPr>
              <a:t> </a:t>
            </a:r>
            <a:r>
              <a:rPr dirty="0" sz="8000">
                <a:latin typeface="Arial"/>
                <a:cs typeface="Arial"/>
              </a:rPr>
              <a:t>интеллект</a:t>
            </a:r>
            <a:r>
              <a:rPr dirty="0" sz="8000" spc="-180">
                <a:latin typeface="Arial"/>
                <a:cs typeface="Arial"/>
              </a:rPr>
              <a:t> </a:t>
            </a:r>
            <a:r>
              <a:rPr dirty="0" sz="8000" spc="-10">
                <a:latin typeface="Arial"/>
                <a:cs typeface="Arial"/>
              </a:rPr>
              <a:t>негіздері</a:t>
            </a:r>
            <a:endParaRPr sz="8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97610" y="5737441"/>
            <a:ext cx="7204709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latin typeface="Arial"/>
                <a:cs typeface="Arial"/>
              </a:rPr>
              <a:t>Өнердегі</a:t>
            </a:r>
            <a:r>
              <a:rPr dirty="0" sz="4800" spc="-215" b="1">
                <a:latin typeface="Arial"/>
                <a:cs typeface="Arial"/>
              </a:rPr>
              <a:t> </a:t>
            </a:r>
            <a:r>
              <a:rPr dirty="0" sz="4800" b="1">
                <a:latin typeface="Arial"/>
                <a:cs typeface="Arial"/>
              </a:rPr>
              <a:t>генеративті</a:t>
            </a:r>
            <a:r>
              <a:rPr dirty="0" sz="4800" spc="-210" b="1">
                <a:latin typeface="Arial"/>
                <a:cs typeface="Arial"/>
              </a:rPr>
              <a:t> </a:t>
            </a:r>
            <a:r>
              <a:rPr dirty="0" sz="4800" spc="-25" b="1">
                <a:latin typeface="Arial"/>
                <a:cs typeface="Arial"/>
              </a:rPr>
              <a:t>AI</a:t>
            </a:r>
            <a:endParaRPr sz="48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7559" y="364489"/>
            <a:ext cx="828611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Музыкадағы</a:t>
            </a:r>
            <a:r>
              <a:rPr dirty="0" spc="-31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генеративті</a:t>
            </a:r>
            <a:r>
              <a:rPr dirty="0" spc="-31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25">
                <a:solidFill>
                  <a:srgbClr val="383838"/>
                </a:solidFill>
                <a:latin typeface="Arial"/>
                <a:cs typeface="Arial"/>
              </a:rPr>
              <a:t>AI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36967" y="2144179"/>
            <a:ext cx="18504535" cy="848741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 marR="5080" indent="283845">
              <a:lnSpc>
                <a:spcPts val="5070"/>
              </a:lnSpc>
              <a:spcBef>
                <a:spcPts val="450"/>
              </a:spcBef>
              <a:buChar char="-"/>
              <a:tabLst>
                <a:tab pos="296545" algn="l"/>
              </a:tabLst>
            </a:pPr>
            <a:r>
              <a:rPr dirty="0" sz="4400">
                <a:latin typeface="Microsoft Sans Serif"/>
                <a:cs typeface="Microsoft Sans Serif"/>
              </a:rPr>
              <a:t>Жасанды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интеллект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үлкен</a:t>
            </a:r>
            <a:r>
              <a:rPr dirty="0" sz="4400" spc="-13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деректер</a:t>
            </a:r>
            <a:r>
              <a:rPr dirty="0" sz="4400" spc="-13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жинақтарын</a:t>
            </a:r>
            <a:r>
              <a:rPr dirty="0" sz="4400" spc="-13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зерттеу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және</a:t>
            </a:r>
            <a:r>
              <a:rPr dirty="0" sz="4400" spc="-130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негізгі </a:t>
            </a:r>
            <a:r>
              <a:rPr dirty="0" sz="4400">
                <a:latin typeface="Microsoft Sans Serif"/>
                <a:cs typeface="Microsoft Sans Serif"/>
              </a:rPr>
              <a:t>музыкалық</a:t>
            </a:r>
            <a:r>
              <a:rPr dirty="0" sz="4400" spc="-8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сабақтарды</a:t>
            </a:r>
            <a:r>
              <a:rPr dirty="0" sz="4400" spc="-8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түсіру</a:t>
            </a:r>
            <a:r>
              <a:rPr dirty="0" sz="4400" spc="-8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арқылы</a:t>
            </a:r>
            <a:r>
              <a:rPr dirty="0" sz="4400" spc="-8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түпнұсқа</a:t>
            </a:r>
            <a:r>
              <a:rPr dirty="0" sz="4400" spc="-95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музыкалық </a:t>
            </a:r>
            <a:r>
              <a:rPr dirty="0" sz="4400">
                <a:latin typeface="Microsoft Sans Serif"/>
                <a:cs typeface="Microsoft Sans Serif"/>
              </a:rPr>
              <a:t>композицияларды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дербес</a:t>
            </a:r>
            <a:r>
              <a:rPr dirty="0" sz="4400" spc="-114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жасау</a:t>
            </a:r>
            <a:r>
              <a:rPr dirty="0" sz="4400" spc="-114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үшін</a:t>
            </a:r>
            <a:r>
              <a:rPr dirty="0" sz="4400" spc="-13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заманауи</a:t>
            </a:r>
            <a:r>
              <a:rPr dirty="0" sz="4400" spc="-114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машиналық</a:t>
            </a:r>
            <a:r>
              <a:rPr dirty="0" sz="4400" spc="-114">
                <a:latin typeface="Microsoft Sans Serif"/>
                <a:cs typeface="Microsoft Sans Serif"/>
              </a:rPr>
              <a:t> </a:t>
            </a:r>
            <a:r>
              <a:rPr dirty="0" sz="4400" spc="-20">
                <a:latin typeface="Microsoft Sans Serif"/>
                <a:cs typeface="Microsoft Sans Serif"/>
              </a:rPr>
              <a:t>оқыту </a:t>
            </a:r>
            <a:r>
              <a:rPr dirty="0" sz="4400">
                <a:latin typeface="Microsoft Sans Serif"/>
                <a:cs typeface="Microsoft Sans Serif"/>
              </a:rPr>
              <a:t>алгоритмдерін</a:t>
            </a:r>
            <a:r>
              <a:rPr dirty="0" sz="4400" spc="-16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пайдалана</a:t>
            </a:r>
            <a:r>
              <a:rPr dirty="0" sz="4400" spc="-16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отырып,</a:t>
            </a:r>
            <a:r>
              <a:rPr dirty="0" sz="4400" spc="-15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музыкалық</a:t>
            </a:r>
            <a:r>
              <a:rPr dirty="0" sz="4400" spc="-145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композицияда </a:t>
            </a:r>
            <a:r>
              <a:rPr dirty="0" sz="4400">
                <a:latin typeface="Microsoft Sans Serif"/>
                <a:cs typeface="Microsoft Sans Serif"/>
              </a:rPr>
              <a:t>революция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жасайды.</a:t>
            </a:r>
            <a:r>
              <a:rPr dirty="0" sz="4400" spc="-11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Бұл</a:t>
            </a:r>
            <a:r>
              <a:rPr dirty="0" sz="4400" spc="-10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модельдер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көркемдік</a:t>
            </a:r>
            <a:r>
              <a:rPr dirty="0" sz="4400" spc="-10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мәнерлілік</a:t>
            </a:r>
            <a:r>
              <a:rPr dirty="0" sz="4400" spc="-110">
                <a:latin typeface="Microsoft Sans Serif"/>
                <a:cs typeface="Microsoft Sans Serif"/>
              </a:rPr>
              <a:t> </a:t>
            </a:r>
            <a:r>
              <a:rPr dirty="0" sz="4400" spc="-25">
                <a:latin typeface="Microsoft Sans Serif"/>
                <a:cs typeface="Microsoft Sans Serif"/>
              </a:rPr>
              <a:t>пен </a:t>
            </a:r>
            <a:r>
              <a:rPr dirty="0" sz="4400">
                <a:latin typeface="Microsoft Sans Serif"/>
                <a:cs typeface="Microsoft Sans Serif"/>
              </a:rPr>
              <a:t>үйлесімділікті</a:t>
            </a:r>
            <a:r>
              <a:rPr dirty="0" sz="4400" spc="-13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көрсететін</a:t>
            </a:r>
            <a:r>
              <a:rPr dirty="0" sz="4400" spc="-15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әуендерді,</a:t>
            </a:r>
            <a:r>
              <a:rPr dirty="0" sz="4400" spc="-13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ырғақтарды</a:t>
            </a:r>
            <a:r>
              <a:rPr dirty="0" sz="4400" spc="-13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және</a:t>
            </a:r>
            <a:r>
              <a:rPr dirty="0" sz="4400" spc="-150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гармонияларды </a:t>
            </a:r>
            <a:r>
              <a:rPr dirty="0" sz="4400">
                <a:latin typeface="Microsoft Sans Serif"/>
                <a:cs typeface="Microsoft Sans Serif"/>
              </a:rPr>
              <a:t>жасай</a:t>
            </a:r>
            <a:r>
              <a:rPr dirty="0" sz="4400" spc="-8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алады.</a:t>
            </a:r>
            <a:r>
              <a:rPr dirty="0" sz="4400" spc="-7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Бұл</a:t>
            </a:r>
            <a:r>
              <a:rPr dirty="0" sz="4400" spc="-80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композиторларға</a:t>
            </a:r>
            <a:r>
              <a:rPr dirty="0" sz="4400" spc="-9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музыкалық</a:t>
            </a:r>
            <a:r>
              <a:rPr dirty="0" sz="4400" spc="-7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салада</a:t>
            </a:r>
            <a:r>
              <a:rPr dirty="0" sz="4400" spc="-95">
                <a:latin typeface="Microsoft Sans Serif"/>
                <a:cs typeface="Microsoft Sans Serif"/>
              </a:rPr>
              <a:t> </a:t>
            </a:r>
            <a:r>
              <a:rPr dirty="0" sz="4400" spc="-25">
                <a:latin typeface="Microsoft Sans Serif"/>
                <a:cs typeface="Microsoft Sans Serif"/>
              </a:rPr>
              <a:t>тың </a:t>
            </a:r>
            <a:r>
              <a:rPr dirty="0" sz="4400">
                <a:latin typeface="Microsoft Sans Serif"/>
                <a:cs typeface="Microsoft Sans Serif"/>
              </a:rPr>
              <a:t>идеяларды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ұсына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отырып,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жаңа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мүмкіндіктерді</a:t>
            </a:r>
            <a:r>
              <a:rPr dirty="0" sz="4400" spc="-114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зерттеуге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 spc="-20">
                <a:latin typeface="Microsoft Sans Serif"/>
                <a:cs typeface="Microsoft Sans Serif"/>
              </a:rPr>
              <a:t>және </a:t>
            </a:r>
            <a:r>
              <a:rPr dirty="0" sz="4400">
                <a:latin typeface="Microsoft Sans Serif"/>
                <a:cs typeface="Microsoft Sans Serif"/>
              </a:rPr>
              <a:t>шығармашылықтарын</a:t>
            </a:r>
            <a:r>
              <a:rPr dirty="0" sz="4400" spc="-2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көрсетуге</a:t>
            </a:r>
            <a:r>
              <a:rPr dirty="0" sz="4400" spc="-215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көмектеседі.</a:t>
            </a:r>
            <a:endParaRPr sz="4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85"/>
              </a:spcBef>
              <a:buFont typeface="Microsoft Sans Serif"/>
              <a:buChar char="-"/>
            </a:pPr>
            <a:endParaRPr sz="4400">
              <a:latin typeface="Microsoft Sans Serif"/>
              <a:cs typeface="Microsoft Sans Serif"/>
            </a:endParaRPr>
          </a:p>
          <a:p>
            <a:pPr marL="12700" marR="12065" indent="283845">
              <a:lnSpc>
                <a:spcPts val="5060"/>
              </a:lnSpc>
              <a:buChar char="-"/>
              <a:tabLst>
                <a:tab pos="296545" algn="l"/>
              </a:tabLst>
            </a:pPr>
            <a:r>
              <a:rPr dirty="0" sz="4400">
                <a:latin typeface="Microsoft Sans Serif"/>
                <a:cs typeface="Microsoft Sans Serif"/>
              </a:rPr>
              <a:t>Музыкалық</a:t>
            </a:r>
            <a:r>
              <a:rPr dirty="0" sz="4400" spc="-11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композицияға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арналған</a:t>
            </a:r>
            <a:r>
              <a:rPr dirty="0" sz="4400" spc="-12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AI</a:t>
            </a:r>
            <a:r>
              <a:rPr dirty="0" sz="4400" spc="-11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үлгілерін</a:t>
            </a:r>
            <a:r>
              <a:rPr dirty="0" sz="4400" spc="-12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оқыту</a:t>
            </a:r>
            <a:r>
              <a:rPr dirty="0" sz="4400" spc="-110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модельді </a:t>
            </a:r>
            <a:r>
              <a:rPr dirty="0" sz="4400">
                <a:latin typeface="Microsoft Sans Serif"/>
                <a:cs typeface="Microsoft Sans Serif"/>
              </a:rPr>
              <a:t>музыкалық</a:t>
            </a:r>
            <a:r>
              <a:rPr dirty="0" sz="4400" spc="-8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жанрлардың,</a:t>
            </a:r>
            <a:r>
              <a:rPr dirty="0" sz="4400" spc="-9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стильдердің</a:t>
            </a:r>
            <a:r>
              <a:rPr dirty="0" sz="4400" spc="-8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және</a:t>
            </a:r>
            <a:r>
              <a:rPr dirty="0" sz="4400" spc="-10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т.б.</a:t>
            </a:r>
            <a:r>
              <a:rPr dirty="0" sz="4400" spc="-90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кең</a:t>
            </a:r>
            <a:r>
              <a:rPr dirty="0" sz="4400" spc="-85">
                <a:latin typeface="Microsoft Sans Serif"/>
                <a:cs typeface="Microsoft Sans Serif"/>
              </a:rPr>
              <a:t> </a:t>
            </a:r>
            <a:r>
              <a:rPr dirty="0" sz="4400">
                <a:latin typeface="Microsoft Sans Serif"/>
                <a:cs typeface="Microsoft Sans Serif"/>
              </a:rPr>
              <a:t>ауқымға</a:t>
            </a:r>
            <a:r>
              <a:rPr dirty="0" sz="4400" spc="-105">
                <a:latin typeface="Microsoft Sans Serif"/>
                <a:cs typeface="Microsoft Sans Serif"/>
              </a:rPr>
              <a:t> </a:t>
            </a:r>
            <a:r>
              <a:rPr dirty="0" sz="4400" spc="-10">
                <a:latin typeface="Microsoft Sans Serif"/>
                <a:cs typeface="Microsoft Sans Serif"/>
              </a:rPr>
              <a:t>көрсетуді қамтиды.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7904" y="2092451"/>
            <a:ext cx="10751819" cy="80436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8100" y="645679"/>
            <a:ext cx="15410815" cy="1457960"/>
          </a:xfrm>
          <a:prstGeom prst="rect"/>
        </p:spPr>
        <p:txBody>
          <a:bodyPr wrap="square" lIns="0" tIns="55880" rIns="0" bIns="0" rtlCol="0" vert="horz">
            <a:spAutoFit/>
          </a:bodyPr>
          <a:lstStyle/>
          <a:p>
            <a:pPr marL="12700" marR="5080">
              <a:lnSpc>
                <a:spcPts val="5520"/>
              </a:lnSpc>
              <a:spcBef>
                <a:spcPts val="440"/>
              </a:spcBef>
            </a:pP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Музыкалық</a:t>
            </a:r>
            <a:r>
              <a:rPr dirty="0" spc="-29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композициядағы</a:t>
            </a:r>
            <a:r>
              <a:rPr dirty="0" spc="-29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генеративті</a:t>
            </a:r>
            <a:r>
              <a:rPr dirty="0" spc="-285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жасанды интеллекттің</a:t>
            </a:r>
            <a:r>
              <a:rPr dirty="0" spc="-225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артықшылықтары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58190" y="2184793"/>
            <a:ext cx="17331690" cy="10217150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algn="just" marL="86360" marR="9183370">
              <a:lnSpc>
                <a:spcPts val="3210"/>
              </a:lnSpc>
              <a:spcBef>
                <a:spcPts val="735"/>
              </a:spcBef>
            </a:pPr>
            <a:r>
              <a:rPr dirty="0" sz="3200">
                <a:latin typeface="Microsoft Sans Serif"/>
                <a:cs typeface="Microsoft Sans Serif"/>
              </a:rPr>
              <a:t>Г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н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р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т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и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в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т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і</a:t>
            </a:r>
            <a:r>
              <a:rPr dirty="0" sz="3200" spc="730">
                <a:latin typeface="Microsoft Sans Serif"/>
                <a:cs typeface="Microsoft Sans Serif"/>
              </a:rPr>
              <a:t>  </a:t>
            </a:r>
            <a:r>
              <a:rPr dirty="0" sz="3200">
                <a:latin typeface="Microsoft Sans Serif"/>
                <a:cs typeface="Microsoft Sans Serif"/>
              </a:rPr>
              <a:t>A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I</a:t>
            </a:r>
            <a:r>
              <a:rPr dirty="0" sz="3200" spc="730">
                <a:latin typeface="Microsoft Sans Serif"/>
                <a:cs typeface="Microsoft Sans Serif"/>
              </a:rPr>
              <a:t>  </a:t>
            </a:r>
            <a:r>
              <a:rPr dirty="0" sz="3200">
                <a:latin typeface="Microsoft Sans Serif"/>
                <a:cs typeface="Microsoft Sans Serif"/>
              </a:rPr>
              <a:t>м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</a:t>
            </a:r>
            <a:r>
              <a:rPr dirty="0" sz="3200" spc="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д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л</a:t>
            </a:r>
            <a:r>
              <a:rPr dirty="0" sz="3200" spc="28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і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н</a:t>
            </a:r>
            <a:r>
              <a:rPr dirty="0" sz="3200" spc="28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і</a:t>
            </a:r>
            <a:r>
              <a:rPr dirty="0" sz="3200" spc="290">
                <a:latin typeface="Microsoft Sans Serif"/>
                <a:cs typeface="Microsoft Sans Serif"/>
              </a:rPr>
              <a:t> </a:t>
            </a:r>
            <a:r>
              <a:rPr dirty="0" sz="3200" spc="-50">
                <a:latin typeface="Microsoft Sans Serif"/>
                <a:cs typeface="Microsoft Sans Serif"/>
              </a:rPr>
              <a:t>ң </a:t>
            </a:r>
            <a:r>
              <a:rPr dirty="0" sz="3200" spc="-10">
                <a:latin typeface="Microsoft Sans Serif"/>
                <a:cs typeface="Microsoft Sans Serif"/>
              </a:rPr>
              <a:t>артықшылықтары:</a:t>
            </a:r>
            <a:endParaRPr sz="3200">
              <a:latin typeface="Microsoft Sans Serif"/>
              <a:cs typeface="Microsoft Sans Serif"/>
            </a:endParaRPr>
          </a:p>
          <a:p>
            <a:pPr algn="just" marL="86360" marR="9183370">
              <a:lnSpc>
                <a:spcPts val="3210"/>
              </a:lnSpc>
              <a:spcBef>
                <a:spcPts val="325"/>
              </a:spcBef>
            </a:pPr>
            <a:r>
              <a:rPr dirty="0" sz="3200">
                <a:latin typeface="Microsoft Sans Serif"/>
                <a:cs typeface="Microsoft Sans Serif"/>
              </a:rPr>
              <a:t>-</a:t>
            </a:r>
            <a:r>
              <a:rPr dirty="0" sz="3200" spc="2005">
                <a:latin typeface="Microsoft Sans Serif"/>
                <a:cs typeface="Microsoft Sans Serif"/>
              </a:rPr>
              <a:t> </a:t>
            </a:r>
            <a:r>
              <a:rPr dirty="0" sz="3200" spc="165">
                <a:latin typeface="Microsoft Sans Serif"/>
                <a:cs typeface="Microsoft Sans Serif"/>
              </a:rPr>
              <a:t>Ш</a:t>
            </a:r>
            <a:r>
              <a:rPr dirty="0" sz="3200" spc="13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130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б</a:t>
            </a:r>
            <a:r>
              <a:rPr dirty="0" sz="3200" spc="13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ы</a:t>
            </a:r>
            <a:r>
              <a:rPr dirty="0" sz="3200" spc="13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т</a:t>
            </a:r>
            <a:r>
              <a:rPr dirty="0" sz="3200" spc="2005">
                <a:latin typeface="Microsoft Sans Serif"/>
                <a:cs typeface="Microsoft Sans Serif"/>
              </a:rPr>
              <a:t> </a:t>
            </a:r>
            <a:r>
              <a:rPr dirty="0" sz="3200" spc="-140">
                <a:latin typeface="Microsoft Sans Serif"/>
                <a:cs typeface="Microsoft Sans Serif"/>
              </a:rPr>
              <a:t>ж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ә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н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2014">
                <a:latin typeface="Microsoft Sans Serif"/>
                <a:cs typeface="Microsoft Sans Serif"/>
              </a:rPr>
              <a:t> </a:t>
            </a:r>
            <a:r>
              <a:rPr dirty="0" sz="3200" spc="-140">
                <a:latin typeface="Microsoft Sans Serif"/>
                <a:cs typeface="Microsoft Sans Serif"/>
              </a:rPr>
              <a:t>ж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 spc="-75">
                <a:latin typeface="Microsoft Sans Serif"/>
                <a:cs typeface="Microsoft Sans Serif"/>
              </a:rPr>
              <a:t>ң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 spc="35">
                <a:latin typeface="Microsoft Sans Serif"/>
                <a:cs typeface="Microsoft Sans Serif"/>
              </a:rPr>
              <a:t>л</a:t>
            </a:r>
            <a:r>
              <a:rPr dirty="0" sz="3200" spc="13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ы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 spc="-330">
                <a:latin typeface="Microsoft Sans Serif"/>
                <a:cs typeface="Microsoft Sans Serif"/>
              </a:rPr>
              <a:t>қ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.</a:t>
            </a:r>
            <a:r>
              <a:rPr dirty="0" sz="3200" spc="2014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</a:t>
            </a:r>
            <a:r>
              <a:rPr dirty="0" sz="3200" spc="135">
                <a:latin typeface="Microsoft Sans Serif"/>
                <a:cs typeface="Microsoft Sans Serif"/>
              </a:rPr>
              <a:t> </a:t>
            </a:r>
            <a:r>
              <a:rPr dirty="0" sz="3200" spc="35">
                <a:latin typeface="Microsoft Sans Serif"/>
                <a:cs typeface="Microsoft Sans Serif"/>
              </a:rPr>
              <a:t>л</a:t>
            </a:r>
            <a:r>
              <a:rPr dirty="0" sz="3200" spc="15">
                <a:latin typeface="Microsoft Sans Serif"/>
                <a:cs typeface="Microsoft Sans Serif"/>
              </a:rPr>
              <a:t> </a:t>
            </a:r>
            <a:r>
              <a:rPr dirty="0" sz="3200" spc="-210">
                <a:latin typeface="Microsoft Sans Serif"/>
                <a:cs typeface="Microsoft Sans Serif"/>
              </a:rPr>
              <a:t>к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 spc="-95">
                <a:latin typeface="Microsoft Sans Serif"/>
                <a:cs typeface="Microsoft Sans Serif"/>
              </a:rPr>
              <a:t>м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 spc="-55">
                <a:latin typeface="Microsoft Sans Serif"/>
                <a:cs typeface="Microsoft Sans Serif"/>
              </a:rPr>
              <a:t>п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 spc="-145">
                <a:latin typeface="Microsoft Sans Serif"/>
                <a:cs typeface="Microsoft Sans Serif"/>
              </a:rPr>
              <a:t>з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и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т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р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 spc="35">
                <a:latin typeface="Microsoft Sans Serif"/>
                <a:cs typeface="Microsoft Sans Serif"/>
              </a:rPr>
              <a:t>л</a:t>
            </a:r>
            <a:r>
              <a:rPr dirty="0" sz="3200" spc="-30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р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 spc="-65">
                <a:latin typeface="Microsoft Sans Serif"/>
                <a:cs typeface="Microsoft Sans Serif"/>
              </a:rPr>
              <a:t>ғ</a:t>
            </a:r>
            <a:r>
              <a:rPr dirty="0" sz="3200" spc="-29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1165">
                <a:latin typeface="Microsoft Sans Serif"/>
                <a:cs typeface="Microsoft Sans Serif"/>
              </a:rPr>
              <a:t> </a:t>
            </a:r>
            <a:r>
              <a:rPr dirty="0" sz="3200" spc="-210">
                <a:latin typeface="Microsoft Sans Serif"/>
                <a:cs typeface="Microsoft Sans Serif"/>
              </a:rPr>
              <a:t>к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ө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 spc="-55">
                <a:latin typeface="Microsoft Sans Serif"/>
                <a:cs typeface="Microsoft Sans Serif"/>
              </a:rPr>
              <a:t>п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т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 spc="-65">
                <a:latin typeface="Microsoft Sans Serif"/>
                <a:cs typeface="Microsoft Sans Serif"/>
              </a:rPr>
              <a:t>г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н</a:t>
            </a:r>
            <a:r>
              <a:rPr dirty="0" sz="3200" spc="1165">
                <a:latin typeface="Microsoft Sans Serif"/>
                <a:cs typeface="Microsoft Sans Serif"/>
              </a:rPr>
              <a:t> </a:t>
            </a:r>
            <a:r>
              <a:rPr dirty="0" sz="3200" spc="-140">
                <a:latin typeface="Microsoft Sans Serif"/>
                <a:cs typeface="Microsoft Sans Serif"/>
              </a:rPr>
              <a:t>ж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 spc="-75">
                <a:latin typeface="Microsoft Sans Serif"/>
                <a:cs typeface="Microsoft Sans Serif"/>
              </a:rPr>
              <a:t>ң</a:t>
            </a:r>
            <a:r>
              <a:rPr dirty="0" sz="3200" spc="-29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 </a:t>
            </a:r>
            <a:r>
              <a:rPr dirty="0" sz="3200" spc="145">
                <a:latin typeface="Microsoft Sans Serif"/>
                <a:cs typeface="Microsoft Sans Serif"/>
              </a:rPr>
              <a:t>идеяларды</a:t>
            </a:r>
            <a:r>
              <a:rPr dirty="0" sz="3200" spc="375">
                <a:latin typeface="Microsoft Sans Serif"/>
                <a:cs typeface="Microsoft Sans Serif"/>
              </a:rPr>
              <a:t> </a:t>
            </a:r>
            <a:r>
              <a:rPr dirty="0" sz="3200" spc="140">
                <a:latin typeface="Microsoft Sans Serif"/>
                <a:cs typeface="Microsoft Sans Serif"/>
              </a:rPr>
              <a:t>ұсынады,</a:t>
            </a:r>
            <a:r>
              <a:rPr dirty="0" sz="3200" spc="385">
                <a:latin typeface="Microsoft Sans Serif"/>
                <a:cs typeface="Microsoft Sans Serif"/>
              </a:rPr>
              <a:t> </a:t>
            </a:r>
            <a:r>
              <a:rPr dirty="0" sz="3200" spc="135">
                <a:latin typeface="Microsoft Sans Serif"/>
                <a:cs typeface="Microsoft Sans Serif"/>
              </a:rPr>
              <a:t>оларға</a:t>
            </a:r>
            <a:r>
              <a:rPr dirty="0" sz="3200" spc="385">
                <a:latin typeface="Microsoft Sans Serif"/>
                <a:cs typeface="Microsoft Sans Serif"/>
              </a:rPr>
              <a:t> </a:t>
            </a:r>
            <a:r>
              <a:rPr dirty="0" sz="3200" spc="120">
                <a:latin typeface="Microsoft Sans Serif"/>
                <a:cs typeface="Microsoft Sans Serif"/>
              </a:rPr>
              <a:t>жаңашыл</a:t>
            </a:r>
            <a:r>
              <a:rPr dirty="0" sz="3200" spc="15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музыкалық</a:t>
            </a:r>
            <a:r>
              <a:rPr dirty="0" sz="3200" spc="165">
                <a:latin typeface="Microsoft Sans Serif"/>
                <a:cs typeface="Microsoft Sans Serif"/>
              </a:rPr>
              <a:t> </a:t>
            </a:r>
            <a:r>
              <a:rPr dirty="0" sz="3200" spc="35">
                <a:latin typeface="Microsoft Sans Serif"/>
                <a:cs typeface="Microsoft Sans Serif"/>
              </a:rPr>
              <a:t>шығармалардың</a:t>
            </a:r>
            <a:r>
              <a:rPr dirty="0" sz="3200" spc="165">
                <a:latin typeface="Microsoft Sans Serif"/>
                <a:cs typeface="Microsoft Sans Serif"/>
              </a:rPr>
              <a:t> </a:t>
            </a:r>
            <a:r>
              <a:rPr dirty="0" sz="3200" spc="-55">
                <a:latin typeface="Microsoft Sans Serif"/>
                <a:cs typeface="Microsoft Sans Serif"/>
              </a:rPr>
              <a:t>кең</a:t>
            </a:r>
            <a:r>
              <a:rPr dirty="0" sz="3200" spc="175">
                <a:latin typeface="Microsoft Sans Serif"/>
                <a:cs typeface="Microsoft Sans Serif"/>
              </a:rPr>
              <a:t> </a:t>
            </a:r>
            <a:r>
              <a:rPr dirty="0" sz="3200" spc="20">
                <a:latin typeface="Microsoft Sans Serif"/>
                <a:cs typeface="Microsoft Sans Serif"/>
              </a:rPr>
              <a:t>спектрін</a:t>
            </a:r>
            <a:r>
              <a:rPr dirty="0" sz="3200" spc="-10">
                <a:latin typeface="Microsoft Sans Serif"/>
                <a:cs typeface="Microsoft Sans Serif"/>
              </a:rPr>
              <a:t> </a:t>
            </a:r>
            <a:r>
              <a:rPr dirty="0" sz="3200" spc="10">
                <a:latin typeface="Microsoft Sans Serif"/>
                <a:cs typeface="Microsoft Sans Serif"/>
              </a:rPr>
              <a:t>ұсынады.</a:t>
            </a:r>
            <a:r>
              <a:rPr dirty="0" sz="3200" spc="85">
                <a:latin typeface="Microsoft Sans Serif"/>
                <a:cs typeface="Microsoft Sans Serif"/>
              </a:rPr>
              <a:t> </a:t>
            </a:r>
            <a:r>
              <a:rPr dirty="0" sz="3200" spc="-35">
                <a:latin typeface="Microsoft Sans Serif"/>
                <a:cs typeface="Microsoft Sans Serif"/>
              </a:rPr>
              <a:t>Музыканың</a:t>
            </a:r>
            <a:r>
              <a:rPr dirty="0" sz="3200" spc="85">
                <a:latin typeface="Microsoft Sans Serif"/>
                <a:cs typeface="Microsoft Sans Serif"/>
              </a:rPr>
              <a:t> </a:t>
            </a:r>
            <a:r>
              <a:rPr dirty="0" sz="3200" spc="20">
                <a:latin typeface="Microsoft Sans Serif"/>
                <a:cs typeface="Microsoft Sans Serif"/>
              </a:rPr>
              <a:t>әртүрлі</a:t>
            </a:r>
            <a:r>
              <a:rPr dirty="0" sz="3200" spc="95">
                <a:latin typeface="Microsoft Sans Serif"/>
                <a:cs typeface="Microsoft Sans Serif"/>
              </a:rPr>
              <a:t> </a:t>
            </a:r>
            <a:r>
              <a:rPr dirty="0" sz="3200" spc="20">
                <a:latin typeface="Microsoft Sans Serif"/>
                <a:cs typeface="Microsoft Sans Serif"/>
              </a:rPr>
              <a:t>түрлері</a:t>
            </a:r>
            <a:r>
              <a:rPr dirty="0" sz="3200" spc="95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мен</a:t>
            </a:r>
            <a:r>
              <a:rPr dirty="0" sz="3200" spc="-10">
                <a:latin typeface="Microsoft Sans Serif"/>
                <a:cs typeface="Microsoft Sans Serif"/>
              </a:rPr>
              <a:t> </a:t>
            </a:r>
            <a:r>
              <a:rPr dirty="0" sz="3200" spc="65">
                <a:latin typeface="Microsoft Sans Serif"/>
                <a:cs typeface="Microsoft Sans Serif"/>
              </a:rPr>
              <a:t>стильдерін</a:t>
            </a:r>
            <a:r>
              <a:rPr dirty="0" sz="3200" spc="204">
                <a:latin typeface="Microsoft Sans Serif"/>
                <a:cs typeface="Microsoft Sans Serif"/>
              </a:rPr>
              <a:t> </a:t>
            </a:r>
            <a:r>
              <a:rPr dirty="0" sz="3200" spc="60">
                <a:latin typeface="Microsoft Sans Serif"/>
                <a:cs typeface="Microsoft Sans Serif"/>
              </a:rPr>
              <a:t>түсіну</a:t>
            </a:r>
            <a:r>
              <a:rPr dirty="0" sz="3200" spc="204">
                <a:latin typeface="Microsoft Sans Serif"/>
                <a:cs typeface="Microsoft Sans Serif"/>
              </a:rPr>
              <a:t> </a:t>
            </a:r>
            <a:r>
              <a:rPr dirty="0" sz="3200" spc="15">
                <a:latin typeface="Microsoft Sans Serif"/>
                <a:cs typeface="Microsoft Sans Serif"/>
              </a:rPr>
              <a:t>арқылы</a:t>
            </a:r>
            <a:r>
              <a:rPr dirty="0" sz="3200" spc="204">
                <a:latin typeface="Microsoft Sans Serif"/>
                <a:cs typeface="Microsoft Sans Serif"/>
              </a:rPr>
              <a:t> </a:t>
            </a:r>
            <a:r>
              <a:rPr dirty="0" sz="3200" spc="60">
                <a:latin typeface="Microsoft Sans Serif"/>
                <a:cs typeface="Microsoft Sans Serif"/>
              </a:rPr>
              <a:t>генеративті</a:t>
            </a:r>
            <a:r>
              <a:rPr dirty="0" sz="3200" spc="204">
                <a:latin typeface="Microsoft Sans Serif"/>
                <a:cs typeface="Microsoft Sans Serif"/>
              </a:rPr>
              <a:t> </a:t>
            </a:r>
            <a:r>
              <a:rPr dirty="0" sz="3200" spc="80">
                <a:latin typeface="Microsoft Sans Serif"/>
                <a:cs typeface="Microsoft Sans Serif"/>
              </a:rPr>
              <a:t>A</a:t>
            </a:r>
            <a:r>
              <a:rPr dirty="0" sz="3200">
                <a:latin typeface="Microsoft Sans Serif"/>
                <a:cs typeface="Microsoft Sans Serif"/>
              </a:rPr>
              <a:t>I </a:t>
            </a:r>
            <a:r>
              <a:rPr dirty="0" sz="3200" spc="-95">
                <a:latin typeface="Microsoft Sans Serif"/>
                <a:cs typeface="Microsoft Sans Serif"/>
              </a:rPr>
              <a:t>м</a:t>
            </a:r>
            <a:r>
              <a:rPr dirty="0" sz="3200" spc="-3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</a:t>
            </a:r>
            <a:r>
              <a:rPr dirty="0" sz="3200" spc="-3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д</a:t>
            </a:r>
            <a:r>
              <a:rPr dirty="0" sz="3200" spc="-37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35">
                <a:latin typeface="Microsoft Sans Serif"/>
                <a:cs typeface="Microsoft Sans Serif"/>
              </a:rPr>
              <a:t>л</a:t>
            </a:r>
            <a:r>
              <a:rPr dirty="0" sz="3200" spc="-365">
                <a:latin typeface="Microsoft Sans Serif"/>
                <a:cs typeface="Microsoft Sans Serif"/>
              </a:rPr>
              <a:t> </a:t>
            </a:r>
            <a:r>
              <a:rPr dirty="0" sz="3200" spc="-15">
                <a:latin typeface="Microsoft Sans Serif"/>
                <a:cs typeface="Microsoft Sans Serif"/>
              </a:rPr>
              <a:t>і</a:t>
            </a:r>
            <a:r>
              <a:rPr dirty="0" sz="3200" spc="1025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б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-15">
                <a:latin typeface="Microsoft Sans Serif"/>
                <a:cs typeface="Microsoft Sans Serif"/>
              </a:rPr>
              <a:t>і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р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-65">
                <a:latin typeface="Microsoft Sans Serif"/>
                <a:cs typeface="Microsoft Sans Serif"/>
              </a:rPr>
              <a:t>г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й</a:t>
            </a:r>
            <a:r>
              <a:rPr dirty="0" sz="3200" spc="102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в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р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и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ц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и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я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35">
                <a:latin typeface="Microsoft Sans Serif"/>
                <a:cs typeface="Microsoft Sans Serif"/>
              </a:rPr>
              <a:t>л</a:t>
            </a:r>
            <a:r>
              <a:rPr dirty="0" sz="3200" spc="-3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р</a:t>
            </a:r>
            <a:r>
              <a:rPr dirty="0" sz="3200" spc="1025">
                <a:latin typeface="Microsoft Sans Serif"/>
                <a:cs typeface="Microsoft Sans Serif"/>
              </a:rPr>
              <a:t> </a:t>
            </a:r>
            <a:r>
              <a:rPr dirty="0" sz="3200" spc="-95">
                <a:latin typeface="Microsoft Sans Serif"/>
                <a:cs typeface="Microsoft Sans Serif"/>
              </a:rPr>
              <a:t>м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е</a:t>
            </a:r>
            <a:r>
              <a:rPr dirty="0" sz="3200" spc="-360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н</a:t>
            </a:r>
            <a:r>
              <a:rPr dirty="0" sz="3200" spc="-10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комбинацияларды</a:t>
            </a:r>
            <a:r>
              <a:rPr dirty="0" sz="3200" spc="35">
                <a:latin typeface="Microsoft Sans Serif"/>
                <a:cs typeface="Microsoft Sans Serif"/>
              </a:rPr>
              <a:t> </a:t>
            </a:r>
            <a:r>
              <a:rPr dirty="0" sz="3200" spc="-35">
                <a:latin typeface="Microsoft Sans Serif"/>
                <a:cs typeface="Microsoft Sans Serif"/>
              </a:rPr>
              <a:t>жасай</a:t>
            </a:r>
            <a:r>
              <a:rPr dirty="0" sz="3200" spc="3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алады.</a:t>
            </a:r>
            <a:endParaRPr sz="3200">
              <a:latin typeface="Microsoft Sans Serif"/>
              <a:cs typeface="Microsoft Sans Serif"/>
            </a:endParaRPr>
          </a:p>
          <a:p>
            <a:pPr algn="just" marL="12700">
              <a:lnSpc>
                <a:spcPct val="100000"/>
              </a:lnSpc>
              <a:spcBef>
                <a:spcPts val="1105"/>
              </a:spcBef>
            </a:pPr>
            <a:r>
              <a:rPr dirty="0" sz="3200" spc="-20">
                <a:latin typeface="Microsoft Sans Serif"/>
                <a:cs typeface="Microsoft Sans Serif"/>
              </a:rPr>
              <a:t>Тиімділік</a:t>
            </a:r>
            <a:r>
              <a:rPr dirty="0" sz="3200" spc="-14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және</a:t>
            </a:r>
            <a:r>
              <a:rPr dirty="0" sz="3200" spc="-140">
                <a:latin typeface="Microsoft Sans Serif"/>
                <a:cs typeface="Microsoft Sans Serif"/>
              </a:rPr>
              <a:t> </a:t>
            </a:r>
            <a:r>
              <a:rPr dirty="0" sz="3200" spc="-25">
                <a:latin typeface="Microsoft Sans Serif"/>
                <a:cs typeface="Microsoft Sans Serif"/>
              </a:rPr>
              <a:t>уақытты</a:t>
            </a:r>
            <a:r>
              <a:rPr dirty="0" sz="3200" spc="-140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үнемдеу.</a:t>
            </a:r>
            <a:endParaRPr sz="3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3200">
              <a:latin typeface="Microsoft Sans Serif"/>
              <a:cs typeface="Microsoft Sans Serif"/>
            </a:endParaRPr>
          </a:p>
          <a:p>
            <a:pPr marL="12700" marR="8882380">
              <a:lnSpc>
                <a:spcPct val="100000"/>
              </a:lnSpc>
            </a:pPr>
            <a:r>
              <a:rPr dirty="0" sz="3200">
                <a:latin typeface="Microsoft Sans Serif"/>
                <a:cs typeface="Microsoft Sans Serif"/>
              </a:rPr>
              <a:t>Жетілдірілген</a:t>
            </a:r>
            <a:r>
              <a:rPr dirty="0" sz="3200" spc="-90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машиналық</a:t>
            </a:r>
            <a:r>
              <a:rPr dirty="0" sz="3200" spc="-8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оқыту </a:t>
            </a:r>
            <a:r>
              <a:rPr dirty="0" sz="3200">
                <a:latin typeface="Microsoft Sans Serif"/>
                <a:cs typeface="Microsoft Sans Serif"/>
              </a:rPr>
              <a:t>алгоритмдерін</a:t>
            </a:r>
            <a:r>
              <a:rPr dirty="0" sz="3200" spc="-13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және</a:t>
            </a:r>
            <a:r>
              <a:rPr dirty="0" sz="3200" spc="-130">
                <a:latin typeface="Microsoft Sans Serif"/>
                <a:cs typeface="Microsoft Sans Serif"/>
              </a:rPr>
              <a:t> </a:t>
            </a:r>
            <a:r>
              <a:rPr dirty="0" sz="3200" spc="-75">
                <a:latin typeface="Microsoft Sans Serif"/>
                <a:cs typeface="Microsoft Sans Serif"/>
              </a:rPr>
              <a:t>музыкалық</a:t>
            </a:r>
            <a:r>
              <a:rPr dirty="0" sz="3200" spc="-12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деректер жиынының</a:t>
            </a:r>
            <a:r>
              <a:rPr dirty="0" sz="3200" spc="-135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кең</a:t>
            </a:r>
            <a:r>
              <a:rPr dirty="0" sz="3200" spc="-135">
                <a:latin typeface="Microsoft Sans Serif"/>
                <a:cs typeface="Microsoft Sans Serif"/>
              </a:rPr>
              <a:t> </a:t>
            </a:r>
            <a:r>
              <a:rPr dirty="0" sz="3200" spc="-40">
                <a:latin typeface="Microsoft Sans Serif"/>
                <a:cs typeface="Microsoft Sans Serif"/>
              </a:rPr>
              <a:t>ауқымын</a:t>
            </a:r>
            <a:r>
              <a:rPr dirty="0" sz="3200" spc="-13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пайдалана</a:t>
            </a:r>
            <a:r>
              <a:rPr dirty="0" sz="3200" spc="-13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отырып, </a:t>
            </a:r>
            <a:r>
              <a:rPr dirty="0" sz="3200">
                <a:latin typeface="Microsoft Sans Serif"/>
                <a:cs typeface="Microsoft Sans Serif"/>
              </a:rPr>
              <a:t>бұл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модель</a:t>
            </a:r>
            <a:r>
              <a:rPr dirty="0" sz="3200" spc="-5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бірнеше</a:t>
            </a:r>
            <a:r>
              <a:rPr dirty="0" sz="3200" spc="-5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секунд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ішінде</a:t>
            </a:r>
            <a:r>
              <a:rPr dirty="0" sz="3200" spc="-5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бірнеше</a:t>
            </a:r>
            <a:endParaRPr sz="3200">
              <a:latin typeface="Microsoft Sans Serif"/>
              <a:cs typeface="Microsoft Sans Serif"/>
            </a:endParaRPr>
          </a:p>
          <a:p>
            <a:pPr marL="12700" marR="6730365">
              <a:lnSpc>
                <a:spcPct val="100000"/>
              </a:lnSpc>
            </a:pPr>
            <a:r>
              <a:rPr dirty="0" sz="3200" spc="-75">
                <a:latin typeface="Microsoft Sans Serif"/>
                <a:cs typeface="Microsoft Sans Serif"/>
              </a:rPr>
              <a:t>музыкалық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ноталарды,</a:t>
            </a:r>
            <a:r>
              <a:rPr dirty="0" sz="3200" spc="-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әуендерді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және</a:t>
            </a:r>
            <a:r>
              <a:rPr dirty="0" sz="3200" spc="-60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вариацияларды </a:t>
            </a:r>
            <a:r>
              <a:rPr dirty="0" sz="3200">
                <a:latin typeface="Microsoft Sans Serif"/>
                <a:cs typeface="Microsoft Sans Serif"/>
              </a:rPr>
              <a:t>жылдам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жасай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алады.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Бұл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композиторлардың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нөлден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3200">
                <a:latin typeface="Microsoft Sans Serif"/>
                <a:cs typeface="Microsoft Sans Serif"/>
              </a:rPr>
              <a:t>бастау</a:t>
            </a:r>
            <a:r>
              <a:rPr dirty="0" sz="3200" spc="-114">
                <a:latin typeface="Microsoft Sans Serif"/>
                <a:cs typeface="Microsoft Sans Serif"/>
              </a:rPr>
              <a:t> </a:t>
            </a:r>
            <a:r>
              <a:rPr dirty="0" sz="3200" spc="-40">
                <a:latin typeface="Microsoft Sans Serif"/>
                <a:cs typeface="Microsoft Sans Serif"/>
              </a:rPr>
              <a:t>қажеттілігін</a:t>
            </a:r>
            <a:r>
              <a:rPr dirty="0" sz="3200" spc="-114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жояды,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жаңа</a:t>
            </a:r>
            <a:r>
              <a:rPr dirty="0" sz="3200" spc="-114">
                <a:latin typeface="Microsoft Sans Serif"/>
                <a:cs typeface="Microsoft Sans Serif"/>
              </a:rPr>
              <a:t> </a:t>
            </a:r>
            <a:r>
              <a:rPr dirty="0" sz="3200" spc="-75">
                <a:latin typeface="Microsoft Sans Serif"/>
                <a:cs typeface="Microsoft Sans Serif"/>
              </a:rPr>
              <a:t>музыкалық</a:t>
            </a:r>
            <a:r>
              <a:rPr dirty="0" sz="3200" spc="-114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шығармаларды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жасауды</a:t>
            </a:r>
            <a:r>
              <a:rPr dirty="0" sz="3200" spc="-114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жеделдетуге </a:t>
            </a:r>
            <a:r>
              <a:rPr dirty="0" sz="3200" spc="-35">
                <a:latin typeface="Microsoft Sans Serif"/>
                <a:cs typeface="Microsoft Sans Serif"/>
              </a:rPr>
              <a:t>көмектеседі.</a:t>
            </a:r>
            <a:r>
              <a:rPr dirty="0" sz="3200" spc="-114">
                <a:latin typeface="Microsoft Sans Serif"/>
                <a:cs typeface="Microsoft Sans Serif"/>
              </a:rPr>
              <a:t> </a:t>
            </a:r>
            <a:r>
              <a:rPr dirty="0" sz="3200" spc="-35">
                <a:latin typeface="Microsoft Sans Serif"/>
                <a:cs typeface="Microsoft Sans Serif"/>
              </a:rPr>
              <a:t>Композиторлар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бастапқы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 spc="-40">
                <a:latin typeface="Microsoft Sans Serif"/>
                <a:cs typeface="Microsoft Sans Serif"/>
              </a:rPr>
              <a:t>музыканы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 spc="-25">
                <a:latin typeface="Microsoft Sans Serif"/>
                <a:cs typeface="Microsoft Sans Serif"/>
              </a:rPr>
              <a:t>жазуға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немесе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оны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қалай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бастау</a:t>
            </a:r>
            <a:r>
              <a:rPr dirty="0" sz="3200" spc="-110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немесе </a:t>
            </a:r>
            <a:r>
              <a:rPr dirty="0" sz="3200">
                <a:latin typeface="Microsoft Sans Serif"/>
                <a:cs typeface="Microsoft Sans Serif"/>
              </a:rPr>
              <a:t>баптау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 spc="-40">
                <a:latin typeface="Microsoft Sans Serif"/>
                <a:cs typeface="Microsoft Sans Serif"/>
              </a:rPr>
              <a:t>керектігін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 spc="-30">
                <a:latin typeface="Microsoft Sans Serif"/>
                <a:cs typeface="Microsoft Sans Serif"/>
              </a:rPr>
              <a:t>анықтауға</a:t>
            </a:r>
            <a:r>
              <a:rPr dirty="0" sz="3200" spc="-100">
                <a:latin typeface="Microsoft Sans Serif"/>
                <a:cs typeface="Microsoft Sans Serif"/>
              </a:rPr>
              <a:t> </a:t>
            </a:r>
            <a:r>
              <a:rPr dirty="0" sz="3200" spc="-25">
                <a:latin typeface="Microsoft Sans Serif"/>
                <a:cs typeface="Microsoft Sans Serif"/>
              </a:rPr>
              <a:t>уақыт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 spc="-20">
                <a:latin typeface="Microsoft Sans Serif"/>
                <a:cs typeface="Microsoft Sans Serif"/>
              </a:rPr>
              <a:t>жұмсамай,</a:t>
            </a:r>
            <a:r>
              <a:rPr dirty="0" sz="3200" spc="-10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AI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үлгісімен</a:t>
            </a:r>
            <a:r>
              <a:rPr dirty="0" sz="3200" spc="-10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жасалған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 spc="-40">
                <a:latin typeface="Microsoft Sans Serif"/>
                <a:cs typeface="Microsoft Sans Serif"/>
              </a:rPr>
              <a:t>музыканы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алып,</a:t>
            </a:r>
            <a:r>
              <a:rPr dirty="0" sz="3200" spc="-10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оны</a:t>
            </a:r>
            <a:r>
              <a:rPr dirty="0" sz="3200" spc="-105">
                <a:latin typeface="Microsoft Sans Serif"/>
                <a:cs typeface="Microsoft Sans Serif"/>
              </a:rPr>
              <a:t> </a:t>
            </a:r>
            <a:r>
              <a:rPr dirty="0" sz="3200" spc="-25">
                <a:latin typeface="Microsoft Sans Serif"/>
                <a:cs typeface="Microsoft Sans Serif"/>
              </a:rPr>
              <a:t>өз </a:t>
            </a:r>
            <a:r>
              <a:rPr dirty="0" sz="3200" spc="-40">
                <a:latin typeface="Microsoft Sans Serif"/>
                <a:cs typeface="Microsoft Sans Serif"/>
              </a:rPr>
              <a:t>қажеттіліктеріне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сай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пайдалана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алады</a:t>
            </a:r>
            <a:r>
              <a:rPr dirty="0" sz="3200" spc="-60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немесе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>
                <a:latin typeface="Microsoft Sans Serif"/>
                <a:cs typeface="Microsoft Sans Serif"/>
              </a:rPr>
              <a:t>өзгерте</a:t>
            </a:r>
            <a:r>
              <a:rPr dirty="0" sz="3200" spc="-65">
                <a:latin typeface="Microsoft Sans Serif"/>
                <a:cs typeface="Microsoft Sans Serif"/>
              </a:rPr>
              <a:t> </a:t>
            </a:r>
            <a:r>
              <a:rPr dirty="0" sz="3200" spc="-10">
                <a:latin typeface="Microsoft Sans Serif"/>
                <a:cs typeface="Microsoft Sans Serif"/>
              </a:rPr>
              <a:t>алады.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7610" y="776922"/>
            <a:ext cx="280035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8465" algn="l"/>
              </a:tabLst>
            </a:pPr>
            <a:r>
              <a:rPr dirty="0" sz="2600" spc="-50" b="1">
                <a:solidFill>
                  <a:srgbClr val="383838"/>
                </a:solidFill>
                <a:latin typeface="Arial"/>
                <a:cs typeface="Arial"/>
              </a:rPr>
              <a:t>-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2600" spc="-10" b="1">
                <a:solidFill>
                  <a:srgbClr val="383838"/>
                </a:solidFill>
                <a:latin typeface="Arial"/>
                <a:cs typeface="Arial"/>
              </a:rPr>
              <a:t>Исследование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277209" y="1169771"/>
            <a:ext cx="177863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6870" algn="l"/>
              </a:tabLst>
            </a:pPr>
            <a:r>
              <a:rPr dirty="0" sz="26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находить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297779" y="1169771"/>
            <a:ext cx="114554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свежие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12285" y="776922"/>
            <a:ext cx="15835630" cy="81534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766060" marR="5080" indent="-2753995">
              <a:lnSpc>
                <a:spcPts val="3090"/>
              </a:lnSpc>
              <a:spcBef>
                <a:spcPts val="229"/>
              </a:spcBef>
              <a:tabLst>
                <a:tab pos="2637790" algn="l"/>
                <a:tab pos="3856354" algn="l"/>
                <a:tab pos="4093210" algn="l"/>
                <a:tab pos="4592320" algn="l"/>
                <a:tab pos="5150485" algn="l"/>
                <a:tab pos="6233160" algn="l"/>
                <a:tab pos="7620000" algn="l"/>
                <a:tab pos="7756525" algn="l"/>
                <a:tab pos="9039225" algn="l"/>
                <a:tab pos="10013950" algn="l"/>
                <a:tab pos="10302240" algn="l"/>
                <a:tab pos="11076305" algn="l"/>
                <a:tab pos="11374755" algn="l"/>
                <a:tab pos="12865100" algn="l"/>
                <a:tab pos="13562330" algn="l"/>
                <a:tab pos="14467205" algn="l"/>
                <a:tab pos="15474950" algn="l"/>
              </a:tabLst>
            </a:pPr>
            <a:r>
              <a:rPr dirty="0" sz="2600" spc="-10" b="1">
                <a:solidFill>
                  <a:srgbClr val="383838"/>
                </a:solidFill>
                <a:latin typeface="Arial"/>
                <a:cs typeface="Arial"/>
              </a:rPr>
              <a:t>музыкальных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2600" spc="-10" b="1">
                <a:solidFill>
                  <a:srgbClr val="383838"/>
                </a:solidFill>
                <a:latin typeface="Arial"/>
                <a:cs typeface="Arial"/>
              </a:rPr>
              <a:t>стилей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		</a:t>
            </a:r>
            <a:r>
              <a:rPr dirty="0" sz="2600" spc="-50" b="1">
                <a:solidFill>
                  <a:srgbClr val="383838"/>
                </a:solidFill>
                <a:latin typeface="Arial"/>
                <a:cs typeface="Arial"/>
              </a:rPr>
              <a:t>и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2600" spc="-10" b="1">
                <a:solidFill>
                  <a:srgbClr val="383838"/>
                </a:solidFill>
                <a:latin typeface="Arial"/>
                <a:cs typeface="Arial"/>
              </a:rPr>
              <a:t>жанров.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генеративного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	</a:t>
            </a:r>
            <a:r>
              <a:rPr dirty="0" sz="26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помогают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авторам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мыслить идеи,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изучая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мелодические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фигуры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20">
                <a:solidFill>
                  <a:srgbClr val="383838"/>
                </a:solidFill>
                <a:latin typeface="Microsoft Sans Serif"/>
                <a:cs typeface="Microsoft Sans Serif"/>
              </a:rPr>
              <a:t>речи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разных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времен.</a:t>
            </a:r>
            <a:r>
              <a:rPr dirty="0" sz="2600" spc="1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25">
                <a:solidFill>
                  <a:srgbClr val="383838"/>
                </a:solidFill>
                <a:latin typeface="Microsoft Sans Serif"/>
                <a:cs typeface="Microsoft Sans Serif"/>
              </a:rPr>
              <a:t>Это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побуждает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25">
                <a:solidFill>
                  <a:srgbClr val="383838"/>
                </a:solidFill>
                <a:latin typeface="Microsoft Sans Serif"/>
                <a:cs typeface="Microsoft Sans Serif"/>
              </a:rPr>
              <a:t>их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1169771"/>
            <a:ext cx="2790825" cy="80391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305"/>
              </a:spcBef>
              <a:tabLst>
                <a:tab pos="2445385" algn="l"/>
              </a:tabLst>
            </a:pP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нестандартно освободиться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35">
                <a:solidFill>
                  <a:srgbClr val="383838"/>
                </a:solidFill>
                <a:latin typeface="Microsoft Sans Serif"/>
                <a:cs typeface="Microsoft Sans Serif"/>
              </a:rPr>
              <a:t>от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43629" y="1550771"/>
            <a:ext cx="1586420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28189" algn="l"/>
                <a:tab pos="4037329" algn="l"/>
                <a:tab pos="5887720" algn="l"/>
                <a:tab pos="6348730" algn="l"/>
                <a:tab pos="8248650" algn="l"/>
                <a:tab pos="9511665" algn="l"/>
                <a:tab pos="12562205" algn="l"/>
                <a:tab pos="13742035" algn="l"/>
              </a:tabLst>
            </a:pP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привычных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творческих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шаблонов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пробовать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что-</a:t>
            </a:r>
            <a:r>
              <a:rPr dirty="0" sz="2600" spc="-25">
                <a:solidFill>
                  <a:srgbClr val="383838"/>
                </a:solidFill>
                <a:latin typeface="Microsoft Sans Serif"/>
                <a:cs typeface="Microsoft Sans Serif"/>
              </a:rPr>
              <a:t>то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новое.</a:t>
            </a:r>
            <a:r>
              <a:rPr dirty="0" sz="2600" spc="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Благодаря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своей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адаптивности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7610" y="1929193"/>
            <a:ext cx="18976340" cy="893826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just" marL="12700" marR="9525">
              <a:lnSpc>
                <a:spcPts val="2970"/>
              </a:lnSpc>
              <a:spcBef>
                <a:spcPts val="325"/>
              </a:spcBef>
            </a:pP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музыканты</a:t>
            </a:r>
            <a:r>
              <a:rPr dirty="0" sz="2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смешивать</a:t>
            </a:r>
            <a:r>
              <a:rPr dirty="0" sz="2600" spc="1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различные</a:t>
            </a:r>
            <a:r>
              <a:rPr dirty="0" sz="2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влияния</a:t>
            </a:r>
            <a:r>
              <a:rPr dirty="0" sz="2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1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своей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музыке,</a:t>
            </a:r>
            <a:r>
              <a:rPr dirty="0" sz="2600" spc="1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делая</a:t>
            </a:r>
            <a:r>
              <a:rPr dirty="0" sz="2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ее</a:t>
            </a:r>
            <a:r>
              <a:rPr dirty="0" sz="2600" spc="1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разнообразной</a:t>
            </a:r>
            <a:r>
              <a:rPr dirty="0" sz="2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уникальной.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Это</a:t>
            </a:r>
            <a:r>
              <a:rPr dirty="0" sz="2600" spc="1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приводит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к</a:t>
            </a:r>
            <a:r>
              <a:rPr dirty="0" sz="2600" spc="-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изучению</a:t>
            </a:r>
            <a:r>
              <a:rPr dirty="0" sz="2600" spc="-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новой</a:t>
            </a:r>
            <a:r>
              <a:rPr dirty="0" sz="2600" spc="-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эстетики</a:t>
            </a:r>
            <a:r>
              <a:rPr dirty="0" sz="2600" spc="-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-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смешиванию</a:t>
            </a:r>
            <a:r>
              <a:rPr dirty="0" sz="2600" spc="-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различных</a:t>
            </a:r>
            <a:r>
              <a:rPr dirty="0" sz="26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музыкальных</a:t>
            </a:r>
            <a:r>
              <a:rPr dirty="0" sz="2600" spc="-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стилей.</a:t>
            </a:r>
            <a:endParaRPr sz="2600">
              <a:latin typeface="Microsoft Sans Serif"/>
              <a:cs typeface="Microsoft Sans Serif"/>
            </a:endParaRPr>
          </a:p>
          <a:p>
            <a:pPr algn="just" marL="12700" marR="9525" indent="386715">
              <a:lnSpc>
                <a:spcPts val="3000"/>
              </a:lnSpc>
              <a:spcBef>
                <a:spcPts val="1350"/>
              </a:spcBef>
              <a:buFont typeface="Microsoft Sans Serif"/>
              <a:buChar char="-"/>
              <a:tabLst>
                <a:tab pos="399415" algn="l"/>
              </a:tabLst>
            </a:pP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Возможности</a:t>
            </a:r>
            <a:r>
              <a:rPr dirty="0" sz="2600" spc="37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для</a:t>
            </a:r>
            <a:r>
              <a:rPr dirty="0" sz="2600" spc="390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сотрудничества.</a:t>
            </a:r>
            <a:r>
              <a:rPr dirty="0" sz="2600" spc="390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Композиторы</a:t>
            </a:r>
            <a:r>
              <a:rPr dirty="0" sz="2600" spc="4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2600" spc="409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сотрудничать</a:t>
            </a:r>
            <a:r>
              <a:rPr dirty="0" sz="2600" spc="4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2600" spc="4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этими</a:t>
            </a:r>
            <a:r>
              <a:rPr dirty="0" sz="2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моделями</a:t>
            </a:r>
            <a:r>
              <a:rPr dirty="0" sz="2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2600" spc="4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4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качестве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инновационных</a:t>
            </a:r>
            <a:r>
              <a:rPr dirty="0" sz="2600" spc="3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партнеров</a:t>
            </a:r>
            <a:r>
              <a:rPr dirty="0" sz="2600" spc="3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3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сочинении</a:t>
            </a:r>
            <a:r>
              <a:rPr dirty="0" sz="2600" spc="3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музыки.</a:t>
            </a:r>
            <a:r>
              <a:rPr dirty="0" sz="2600" spc="1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3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результате</a:t>
            </a:r>
            <a:r>
              <a:rPr dirty="0" sz="2600" spc="3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появится</a:t>
            </a:r>
            <a:r>
              <a:rPr dirty="0" sz="2600" spc="3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возможность</a:t>
            </a:r>
            <a:r>
              <a:rPr dirty="0" sz="2600" spc="3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совместной</a:t>
            </a:r>
            <a:r>
              <a:rPr dirty="0" sz="2600" spc="3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работы</a:t>
            </a:r>
            <a:r>
              <a:rPr dirty="0" sz="2600" spc="3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3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сочинении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музыки</a:t>
            </a:r>
            <a:r>
              <a:rPr dirty="0" sz="2600" spc="6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2600" spc="6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этой</a:t>
            </a:r>
            <a:r>
              <a:rPr dirty="0" sz="2600" spc="6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генеративной</a:t>
            </a:r>
            <a:r>
              <a:rPr dirty="0" sz="2600" spc="6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моделью</a:t>
            </a:r>
            <a:r>
              <a:rPr dirty="0" sz="2600" spc="6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ИИ.</a:t>
            </a:r>
            <a:r>
              <a:rPr dirty="0" sz="2600" spc="11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2600" spc="6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помощью</a:t>
            </a:r>
            <a:r>
              <a:rPr dirty="0" sz="2600" spc="60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вычислительной</a:t>
            </a:r>
            <a:r>
              <a:rPr dirty="0" sz="2600" spc="6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мощности</a:t>
            </a:r>
            <a:r>
              <a:rPr dirty="0" sz="2600" spc="6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генеративных</a:t>
            </a:r>
            <a:r>
              <a:rPr dirty="0" sz="2600" spc="6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моделей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</a:t>
            </a:r>
            <a:r>
              <a:rPr dirty="0" sz="2600" spc="1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2600" spc="1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</a:t>
            </a:r>
            <a:r>
              <a:rPr dirty="0" sz="2600" spc="1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композиторов</a:t>
            </a:r>
            <a:r>
              <a:rPr dirty="0" sz="2600" spc="1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появится</a:t>
            </a:r>
            <a:r>
              <a:rPr dirty="0" sz="2600" spc="2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потенциал</a:t>
            </a:r>
            <a:r>
              <a:rPr dirty="0" sz="2600" spc="1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2600" spc="1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совместного</a:t>
            </a:r>
            <a:r>
              <a:rPr dirty="0" sz="2600" spc="1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создания</a:t>
            </a:r>
            <a:r>
              <a:rPr dirty="0" sz="2600" spc="2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музыки</a:t>
            </a:r>
            <a:r>
              <a:rPr dirty="0" sz="2600" spc="1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путем</a:t>
            </a:r>
            <a:r>
              <a:rPr dirty="0" sz="2600" spc="1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объединения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созданных</a:t>
            </a:r>
            <a:r>
              <a:rPr dirty="0" sz="2600" spc="409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человеком</a:t>
            </a:r>
            <a:r>
              <a:rPr dirty="0" sz="2600" spc="4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инноваций.</a:t>
            </a:r>
            <a:r>
              <a:rPr dirty="0" sz="2600" spc="1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2600" spc="4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GenAI</a:t>
            </a:r>
            <a:r>
              <a:rPr dirty="0" sz="2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2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стать</a:t>
            </a:r>
            <a:r>
              <a:rPr dirty="0" sz="2600" spc="4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хорошими</a:t>
            </a:r>
            <a:r>
              <a:rPr dirty="0" sz="2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партнерами,</a:t>
            </a:r>
            <a:r>
              <a:rPr dirty="0" sz="2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регулярно</a:t>
            </a:r>
            <a:r>
              <a:rPr dirty="0" sz="2600" spc="4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предоставляя композиторам</a:t>
            </a:r>
            <a:r>
              <a:rPr dirty="0" sz="2600" spc="-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идеи</a:t>
            </a:r>
            <a:r>
              <a:rPr dirty="0" sz="2600" spc="-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2600" spc="-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музыкальных</a:t>
            </a:r>
            <a:r>
              <a:rPr dirty="0" sz="2600" spc="-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вариаций</a:t>
            </a:r>
            <a:r>
              <a:rPr dirty="0" sz="2600" spc="-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-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мотивируя</a:t>
            </a:r>
            <a:r>
              <a:rPr dirty="0" sz="2600" spc="-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их</a:t>
            </a:r>
            <a:r>
              <a:rPr dirty="0" sz="2600" spc="-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творческий</a:t>
            </a:r>
            <a:r>
              <a:rPr dirty="0" sz="2600" spc="-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процесс.</a:t>
            </a:r>
            <a:endParaRPr sz="2600">
              <a:latin typeface="Microsoft Sans Serif"/>
              <a:cs typeface="Microsoft Sans Serif"/>
            </a:endParaRPr>
          </a:p>
          <a:p>
            <a:pPr algn="just" marL="12700" marR="8255" indent="412115">
              <a:lnSpc>
                <a:spcPts val="3000"/>
              </a:lnSpc>
              <a:spcBef>
                <a:spcPts val="1385"/>
              </a:spcBef>
              <a:buFont typeface="Microsoft Sans Serif"/>
              <a:buChar char="-"/>
              <a:tabLst>
                <a:tab pos="424815" algn="l"/>
              </a:tabLst>
            </a:pP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Преодоление</a:t>
            </a:r>
            <a:r>
              <a:rPr dirty="0" sz="2600" spc="484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творческих</a:t>
            </a:r>
            <a:r>
              <a:rPr dirty="0" sz="2600" spc="500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блоков.</a:t>
            </a:r>
            <a:r>
              <a:rPr dirty="0" sz="2600" spc="500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2600" spc="5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искусственный</a:t>
            </a:r>
            <a:r>
              <a:rPr dirty="0" sz="2600" spc="5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</a:t>
            </a:r>
            <a:r>
              <a:rPr dirty="0" sz="2600" spc="5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-</a:t>
            </a:r>
            <a:r>
              <a:rPr dirty="0" sz="2600" spc="5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бесценный</a:t>
            </a:r>
            <a:r>
              <a:rPr dirty="0" sz="2600" spc="5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источник</a:t>
            </a:r>
            <a:r>
              <a:rPr dirty="0" sz="2600" spc="5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20">
                <a:solidFill>
                  <a:srgbClr val="383838"/>
                </a:solidFill>
                <a:latin typeface="Microsoft Sans Serif"/>
                <a:cs typeface="Microsoft Sans Serif"/>
              </a:rPr>
              <a:t>новых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музыкальных</a:t>
            </a:r>
            <a:r>
              <a:rPr dirty="0" sz="2600" spc="5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идей</a:t>
            </a:r>
            <a:r>
              <a:rPr dirty="0" sz="2600" spc="5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5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вариаций</a:t>
            </a:r>
            <a:r>
              <a:rPr dirty="0" sz="2600" spc="5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5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музыке</a:t>
            </a:r>
            <a:r>
              <a:rPr dirty="0" sz="2600" spc="5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2600" spc="5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музыкантов.</a:t>
            </a:r>
            <a:r>
              <a:rPr dirty="0" sz="2600" spc="1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Этот</a:t>
            </a:r>
            <a:r>
              <a:rPr dirty="0" sz="2600" spc="5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творческий</a:t>
            </a:r>
            <a:r>
              <a:rPr dirty="0" sz="2600" spc="5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процесс</a:t>
            </a:r>
            <a:r>
              <a:rPr dirty="0" sz="2600" spc="5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помогает</a:t>
            </a:r>
            <a:r>
              <a:rPr dirty="0" sz="2600" spc="5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музыкантам</a:t>
            </a:r>
            <a:r>
              <a:rPr dirty="0" sz="2600" spc="5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выбирать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новые</a:t>
            </a:r>
            <a:r>
              <a:rPr dirty="0" sz="2600" spc="2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художественные</a:t>
            </a:r>
            <a:r>
              <a:rPr dirty="0" sz="2600" spc="2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пути</a:t>
            </a:r>
            <a:r>
              <a:rPr dirty="0" sz="2600" spc="2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2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привносить</a:t>
            </a:r>
            <a:r>
              <a:rPr dirty="0" sz="2600" spc="2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новую</a:t>
            </a:r>
            <a:r>
              <a:rPr dirty="0" sz="2600" spc="2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жизнь</a:t>
            </a:r>
            <a:r>
              <a:rPr dirty="0" sz="2600" spc="2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2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оригинальность</a:t>
            </a:r>
            <a:r>
              <a:rPr dirty="0" sz="2600" spc="2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2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свою</a:t>
            </a:r>
            <a:r>
              <a:rPr dirty="0" sz="2600" spc="2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музыку.</a:t>
            </a:r>
            <a:r>
              <a:rPr dirty="0" sz="2600" spc="2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Созданный</a:t>
            </a:r>
            <a:r>
              <a:rPr dirty="0" sz="2600" spc="2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материал</a:t>
            </a:r>
            <a:r>
              <a:rPr dirty="0" sz="2600" spc="2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20">
                <a:solidFill>
                  <a:srgbClr val="383838"/>
                </a:solidFill>
                <a:latin typeface="Microsoft Sans Serif"/>
                <a:cs typeface="Microsoft Sans Serif"/>
              </a:rPr>
              <a:t>может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помочь</a:t>
            </a:r>
            <a:r>
              <a:rPr dirty="0" sz="2600" spc="3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композиторам</a:t>
            </a:r>
            <a:r>
              <a:rPr dirty="0" sz="2600" spc="3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преодолеть</a:t>
            </a:r>
            <a:r>
              <a:rPr dirty="0" sz="2600" spc="3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творческие</a:t>
            </a:r>
            <a:r>
              <a:rPr dirty="0" sz="26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блоки</a:t>
            </a:r>
            <a:r>
              <a:rPr dirty="0" sz="2600" spc="3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развить</a:t>
            </a:r>
            <a:r>
              <a:rPr dirty="0" sz="2600" spc="3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новые</a:t>
            </a:r>
            <a:r>
              <a:rPr dirty="0" sz="26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идеи.</a:t>
            </a:r>
            <a:r>
              <a:rPr dirty="0" sz="2600" spc="2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заключение,</a:t>
            </a:r>
            <a:r>
              <a:rPr dirty="0" sz="26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2600" spc="3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стимулирует</a:t>
            </a:r>
            <a:r>
              <a:rPr dirty="0" sz="2600" spc="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творчество</a:t>
            </a:r>
            <a:r>
              <a:rPr dirty="0" sz="2600" spc="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побуждает</a:t>
            </a:r>
            <a:r>
              <a:rPr dirty="0" sz="2600" spc="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музыкантов</a:t>
            </a:r>
            <a:r>
              <a:rPr dirty="0" sz="2600" spc="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исследовать</a:t>
            </a:r>
            <a:r>
              <a:rPr dirty="0" sz="2600" spc="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новые</a:t>
            </a:r>
            <a:r>
              <a:rPr dirty="0" sz="2600" spc="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направления</a:t>
            </a:r>
            <a:r>
              <a:rPr dirty="0" sz="2600" spc="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2600" spc="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своей</a:t>
            </a:r>
            <a:r>
              <a:rPr dirty="0" sz="2600" spc="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музыке,</a:t>
            </a:r>
            <a:r>
              <a:rPr dirty="0" sz="2600" spc="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предоставляя бесконечные</a:t>
            </a:r>
            <a:r>
              <a:rPr dirty="0" sz="2600" spc="-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возможности.</a:t>
            </a:r>
            <a:endParaRPr sz="2600">
              <a:latin typeface="Microsoft Sans Serif"/>
              <a:cs typeface="Microsoft Sans Serif"/>
            </a:endParaRPr>
          </a:p>
          <a:p>
            <a:pPr algn="just" marL="12700" marR="5080" indent="271780">
              <a:lnSpc>
                <a:spcPts val="2990"/>
              </a:lnSpc>
              <a:spcBef>
                <a:spcPts val="1395"/>
              </a:spcBef>
              <a:buFont typeface="Microsoft Sans Serif"/>
              <a:buChar char="-"/>
              <a:tabLst>
                <a:tab pos="284480" algn="l"/>
              </a:tabLst>
            </a:pP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Персонализация</a:t>
            </a:r>
            <a:r>
              <a:rPr dirty="0" sz="2600" spc="590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и</a:t>
            </a:r>
            <a:r>
              <a:rPr dirty="0" sz="2600" spc="58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383838"/>
                </a:solidFill>
                <a:latin typeface="Arial"/>
                <a:cs typeface="Arial"/>
              </a:rPr>
              <a:t>кастомизация.</a:t>
            </a:r>
            <a:r>
              <a:rPr dirty="0" sz="2600" spc="59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2600" spc="6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искусственный</a:t>
            </a:r>
            <a:r>
              <a:rPr dirty="0" sz="2600" spc="6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</a:t>
            </a:r>
            <a:r>
              <a:rPr dirty="0" sz="2600" spc="6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позволяет</a:t>
            </a:r>
            <a:r>
              <a:rPr dirty="0" sz="2600" spc="6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персонализировать</a:t>
            </a:r>
            <a:r>
              <a:rPr dirty="0" sz="2600" spc="6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музыку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многими</a:t>
            </a:r>
            <a:r>
              <a:rPr dirty="0" sz="2600" spc="2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новыми</a:t>
            </a:r>
            <a:r>
              <a:rPr dirty="0" sz="2600" spc="2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способами</a:t>
            </a:r>
            <a:r>
              <a:rPr dirty="0" sz="2600" spc="3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всего</a:t>
            </a:r>
            <a:r>
              <a:rPr dirty="0" sz="2600" spc="3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за</a:t>
            </a:r>
            <a:r>
              <a:rPr dirty="0" sz="2600" spc="2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несколько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секунд.</a:t>
            </a:r>
            <a:r>
              <a:rPr dirty="0" sz="2600" spc="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</a:t>
            </a:r>
            <a:r>
              <a:rPr dirty="0" sz="2600" spc="3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2600" spc="3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2600" spc="2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50">
                <a:solidFill>
                  <a:srgbClr val="383838"/>
                </a:solidFill>
                <a:latin typeface="Microsoft Sans Serif"/>
                <a:cs typeface="Microsoft Sans Serif"/>
              </a:rPr>
              <a:t>с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учетом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вкусов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слушателей,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анализируя</a:t>
            </a:r>
            <a:r>
              <a:rPr dirty="0" sz="26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их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историю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предпочтения.</a:t>
            </a:r>
            <a:r>
              <a:rPr dirty="0" sz="2600" spc="2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Такой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персонализированный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подход</a:t>
            </a:r>
            <a:r>
              <a:rPr dirty="0" sz="26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делает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2600" spc="5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более</a:t>
            </a:r>
            <a:r>
              <a:rPr dirty="0" sz="2600" spc="50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значимой</a:t>
            </a:r>
            <a:r>
              <a:rPr dirty="0" sz="2600" spc="5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5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приятной</a:t>
            </a:r>
            <a:r>
              <a:rPr dirty="0" sz="2600" spc="4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2600" spc="5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аудитории,</a:t>
            </a:r>
            <a:r>
              <a:rPr dirty="0" sz="2600" spc="5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повышая</a:t>
            </a:r>
            <a:r>
              <a:rPr dirty="0" sz="2600" spc="50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ее</a:t>
            </a:r>
            <a:r>
              <a:rPr dirty="0" sz="2600" spc="5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вовлеченность</a:t>
            </a:r>
            <a:r>
              <a:rPr dirty="0" sz="2600" spc="5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50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удовлетворенность.</a:t>
            </a:r>
            <a:r>
              <a:rPr dirty="0" sz="2600" spc="1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2600" spc="4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позволяет</a:t>
            </a:r>
            <a:r>
              <a:rPr dirty="0" sz="2600" spc="4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пользователям</a:t>
            </a:r>
            <a:r>
              <a:rPr dirty="0" sz="2600" spc="45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2600" spc="4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2600" spc="4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2600" spc="4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учетом</a:t>
            </a:r>
            <a:r>
              <a:rPr dirty="0" sz="2600" spc="45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специфических</a:t>
            </a:r>
            <a:r>
              <a:rPr dirty="0" sz="2600" spc="4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вкусов</a:t>
            </a:r>
            <a:r>
              <a:rPr dirty="0" sz="2600" spc="4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каждой</a:t>
            </a:r>
            <a:r>
              <a:rPr dirty="0" sz="2600" spc="4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аудитории,</a:t>
            </a:r>
            <a:r>
              <a:rPr dirty="0" sz="2600" spc="4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делая</a:t>
            </a:r>
            <a:r>
              <a:rPr dirty="0" sz="2600" spc="4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ее</a:t>
            </a:r>
            <a:r>
              <a:rPr dirty="0" sz="2600" spc="4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20">
                <a:solidFill>
                  <a:srgbClr val="383838"/>
                </a:solidFill>
                <a:latin typeface="Microsoft Sans Serif"/>
                <a:cs typeface="Microsoft Sans Serif"/>
              </a:rPr>
              <a:t>более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индивидуальной</a:t>
            </a:r>
            <a:r>
              <a:rPr dirty="0" sz="2600" spc="2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28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увлекательной.</a:t>
            </a:r>
            <a:r>
              <a:rPr dirty="0" sz="2600" spc="1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Это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привести</a:t>
            </a:r>
            <a:r>
              <a:rPr dirty="0" sz="2600" spc="2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к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более</a:t>
            </a:r>
            <a:r>
              <a:rPr dirty="0" sz="2600" spc="30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глубокому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чувству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связи</a:t>
            </a:r>
            <a:r>
              <a:rPr dirty="0" sz="2600" spc="2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удовлетворения</a:t>
            </a:r>
            <a:r>
              <a:rPr dirty="0" sz="2600" spc="2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50">
                <a:solidFill>
                  <a:srgbClr val="383838"/>
                </a:solidFill>
                <a:latin typeface="Microsoft Sans Serif"/>
                <a:cs typeface="Microsoft Sans Serif"/>
              </a:rPr>
              <a:t>у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аудитории.</a:t>
            </a:r>
            <a:r>
              <a:rPr dirty="0" sz="2600" spc="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Такой</a:t>
            </a:r>
            <a:r>
              <a:rPr dirty="0" sz="2600" spc="1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персонализированный</a:t>
            </a:r>
            <a:r>
              <a:rPr dirty="0" sz="2600" spc="1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подход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делает</a:t>
            </a:r>
            <a:r>
              <a:rPr dirty="0" sz="2600" spc="1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более</a:t>
            </a:r>
            <a:r>
              <a:rPr dirty="0" sz="26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личной</a:t>
            </a:r>
            <a:r>
              <a:rPr dirty="0" sz="2600" spc="1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1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привлекательной</a:t>
            </a:r>
            <a:r>
              <a:rPr dirty="0" sz="2600" spc="1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26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аудитории,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повышая</a:t>
            </a:r>
            <a:r>
              <a:rPr dirty="0" sz="2600" spc="-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ее</a:t>
            </a:r>
            <a:r>
              <a:rPr dirty="0" sz="2600" spc="-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оценку</a:t>
            </a:r>
            <a:r>
              <a:rPr dirty="0" sz="2600" spc="-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2600" spc="-10">
                <a:solidFill>
                  <a:srgbClr val="383838"/>
                </a:solidFill>
                <a:latin typeface="Microsoft Sans Serif"/>
                <a:cs typeface="Microsoft Sans Serif"/>
              </a:rPr>
              <a:t> удовольствие.</a:t>
            </a:r>
            <a:endParaRPr sz="2600">
              <a:latin typeface="Microsoft Sans Serif"/>
              <a:cs typeface="Microsoft Sans Serif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3" y="111251"/>
              <a:ext cx="19366992" cy="1288542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95504" y="1025652"/>
            <a:ext cx="6124956" cy="58384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Этикалық</a:t>
            </a:r>
            <a:r>
              <a:rPr dirty="0" spc="-18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ойлар</a:t>
            </a:r>
            <a:r>
              <a:rPr dirty="0" spc="-17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мен</a:t>
            </a:r>
            <a:r>
              <a:rPr dirty="0" spc="-16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қиындықтар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03250" y="1405890"/>
            <a:ext cx="10990580" cy="10901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29310" indent="504825">
              <a:lnSpc>
                <a:spcPct val="100000"/>
              </a:lnSpc>
              <a:spcBef>
                <a:spcPts val="95"/>
              </a:spcBef>
              <a:buChar char="-"/>
              <a:tabLst>
                <a:tab pos="517525" algn="l"/>
              </a:tabLst>
            </a:pPr>
            <a:r>
              <a:rPr dirty="0" sz="2800" spc="-20">
                <a:latin typeface="Microsoft Sans Serif"/>
                <a:cs typeface="Microsoft Sans Serif"/>
              </a:rPr>
              <a:t>Авторлық</a:t>
            </a:r>
            <a:r>
              <a:rPr dirty="0" sz="2800" spc="-170">
                <a:latin typeface="Microsoft Sans Serif"/>
                <a:cs typeface="Microsoft Sans Serif"/>
              </a:rPr>
              <a:t> </a:t>
            </a:r>
            <a:r>
              <a:rPr dirty="0" sz="2800" spc="-175">
                <a:latin typeface="Microsoft Sans Serif"/>
                <a:cs typeface="Microsoft Sans Serif"/>
              </a:rPr>
              <a:t>құқық</a:t>
            </a:r>
            <a:r>
              <a:rPr dirty="0" sz="2800" spc="-1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және</a:t>
            </a:r>
            <a:r>
              <a:rPr dirty="0" sz="2800" spc="-145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меншік: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 spc="-55">
                <a:latin typeface="Microsoft Sans Serif"/>
                <a:cs typeface="Microsoft Sans Serif"/>
              </a:rPr>
              <a:t>Музыкалық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композицияда генеративті</a:t>
            </a:r>
            <a:r>
              <a:rPr dirty="0" sz="2800" spc="-114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үлгілері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авторлық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175">
                <a:latin typeface="Microsoft Sans Serif"/>
                <a:cs typeface="Microsoft Sans Serif"/>
              </a:rPr>
              <a:t>құқық</a:t>
            </a:r>
            <a:r>
              <a:rPr dirty="0" sz="2800" spc="-1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пен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50">
                <a:latin typeface="Microsoft Sans Serif"/>
                <a:cs typeface="Microsoft Sans Serif"/>
              </a:rPr>
              <a:t>меншікке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қатысты </a:t>
            </a:r>
            <a:r>
              <a:rPr dirty="0" sz="2800" spc="-30">
                <a:latin typeface="Microsoft Sans Serif"/>
                <a:cs typeface="Microsoft Sans Serif"/>
              </a:rPr>
              <a:t>көптеген</a:t>
            </a:r>
            <a:r>
              <a:rPr dirty="0" sz="2800" spc="-15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мәселелерді</a:t>
            </a:r>
            <a:r>
              <a:rPr dirty="0" sz="2800" spc="-14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көтере</a:t>
            </a:r>
            <a:r>
              <a:rPr dirty="0" sz="2800" spc="-14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алады.</a:t>
            </a:r>
            <a:endParaRPr sz="2800">
              <a:latin typeface="Microsoft Sans Serif"/>
              <a:cs typeface="Microsoft Sans Serif"/>
            </a:endParaRPr>
          </a:p>
          <a:p>
            <a:pPr marL="12700" marR="519430" indent="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>
                <a:latin typeface="Microsoft Sans Serif"/>
                <a:cs typeface="Microsoft Sans Serif"/>
              </a:rPr>
              <a:t>Елестететін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реализм: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AI-генерацияланған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бұл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модель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20">
                <a:latin typeface="Microsoft Sans Serif"/>
                <a:cs typeface="Microsoft Sans Serif"/>
              </a:rPr>
              <a:t>адам </a:t>
            </a:r>
            <a:r>
              <a:rPr dirty="0" sz="2800" spc="-35">
                <a:latin typeface="Microsoft Sans Serif"/>
                <a:cs typeface="Microsoft Sans Serif"/>
              </a:rPr>
              <a:t>композиторларының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даралығы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мен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шығармашылығының </a:t>
            </a:r>
            <a:r>
              <a:rPr dirty="0" sz="2800" spc="-55">
                <a:latin typeface="Microsoft Sans Serif"/>
                <a:cs typeface="Microsoft Sans Serif"/>
              </a:rPr>
              <a:t>сақталған-</a:t>
            </a:r>
            <a:r>
              <a:rPr dirty="0" sz="2800" spc="-30">
                <a:latin typeface="Microsoft Sans Serif"/>
                <a:cs typeface="Microsoft Sans Serif"/>
              </a:rPr>
              <a:t>сақталмауын</a:t>
            </a:r>
            <a:r>
              <a:rPr dirty="0" sz="2800" spc="-5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талдауды</a:t>
            </a:r>
            <a:r>
              <a:rPr dirty="0" sz="2800" spc="-4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жақсартады.</a:t>
            </a:r>
            <a:endParaRPr sz="2800">
              <a:latin typeface="Microsoft Sans Serif"/>
              <a:cs typeface="Microsoft Sans Serif"/>
            </a:endParaRPr>
          </a:p>
          <a:p>
            <a:pPr marL="12700" marR="394335" indent="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 spc="-30">
                <a:latin typeface="Microsoft Sans Serif"/>
                <a:cs typeface="Microsoft Sans Serif"/>
              </a:rPr>
              <a:t>Ақпаратты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ашу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және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70">
                <a:latin typeface="Microsoft Sans Serif"/>
                <a:cs typeface="Microsoft Sans Serif"/>
              </a:rPr>
              <a:t>ашықтық: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пайдаланушылар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мен </a:t>
            </a:r>
            <a:r>
              <a:rPr dirty="0" sz="2800">
                <a:latin typeface="Microsoft Sans Serif"/>
                <a:cs typeface="Microsoft Sans Serif"/>
              </a:rPr>
              <a:t>тыңдаушылар</a:t>
            </a:r>
            <a:r>
              <a:rPr dirty="0" sz="2800" spc="-114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114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арқылы</a:t>
            </a:r>
            <a:r>
              <a:rPr dirty="0" sz="2800" spc="-11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жасалған</a:t>
            </a:r>
            <a:r>
              <a:rPr dirty="0" sz="2800" spc="-114">
                <a:latin typeface="Microsoft Sans Serif"/>
                <a:cs typeface="Microsoft Sans Serif"/>
              </a:rPr>
              <a:t> </a:t>
            </a:r>
            <a:r>
              <a:rPr dirty="0" sz="2800" spc="-45">
                <a:latin typeface="Microsoft Sans Serif"/>
                <a:cs typeface="Microsoft Sans Serif"/>
              </a:rPr>
              <a:t>музыканың</a:t>
            </a:r>
            <a:r>
              <a:rPr dirty="0" sz="2800" spc="-114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түпнұсқа</a:t>
            </a:r>
            <a:r>
              <a:rPr dirty="0" sz="2800" spc="-114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немесе </a:t>
            </a:r>
            <a:r>
              <a:rPr dirty="0" sz="2800" spc="-35">
                <a:latin typeface="Microsoft Sans Serif"/>
                <a:cs typeface="Microsoft Sans Serif"/>
              </a:rPr>
              <a:t>түпнұсқа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20">
                <a:latin typeface="Microsoft Sans Serif"/>
                <a:cs typeface="Microsoft Sans Serif"/>
              </a:rPr>
              <a:t>екенін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ажырата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алуы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үшін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жасаған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 spc="-45">
                <a:latin typeface="Microsoft Sans Serif"/>
                <a:cs typeface="Microsoft Sans Serif"/>
              </a:rPr>
              <a:t>музыка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туралы </a:t>
            </a:r>
            <a:r>
              <a:rPr dirty="0" sz="2800" spc="-45">
                <a:latin typeface="Microsoft Sans Serif"/>
                <a:cs typeface="Microsoft Sans Serif"/>
              </a:rPr>
              <a:t>ашық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және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мөлдір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болу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60">
                <a:latin typeface="Microsoft Sans Serif"/>
                <a:cs typeface="Microsoft Sans Serif"/>
              </a:rPr>
              <a:t>қажет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және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маңызды.</a:t>
            </a:r>
            <a:endParaRPr sz="2800">
              <a:latin typeface="Microsoft Sans Serif"/>
              <a:cs typeface="Microsoft Sans Serif"/>
            </a:endParaRPr>
          </a:p>
          <a:p>
            <a:pPr marL="12700" marR="948690" indent="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>
                <a:latin typeface="Microsoft Sans Serif"/>
                <a:cs typeface="Microsoft Sans Serif"/>
              </a:rPr>
              <a:t>Жаттығу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кезінде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деректердің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ауытқуы: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бұл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генеративті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AI </a:t>
            </a:r>
            <a:r>
              <a:rPr dirty="0" sz="2800">
                <a:latin typeface="Microsoft Sans Serif"/>
                <a:cs typeface="Microsoft Sans Serif"/>
              </a:rPr>
              <a:t>үлгілері</a:t>
            </a:r>
            <a:r>
              <a:rPr dirty="0" sz="2800" spc="-13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кейде</a:t>
            </a:r>
            <a:r>
              <a:rPr dirty="0" sz="2800" spc="-130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кемсітушілікті</a:t>
            </a:r>
            <a:r>
              <a:rPr dirty="0" sz="2800" spc="-13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көрсете</a:t>
            </a:r>
            <a:r>
              <a:rPr dirty="0" sz="2800" spc="-12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алады</a:t>
            </a:r>
            <a:endParaRPr sz="2800">
              <a:latin typeface="Microsoft Sans Serif"/>
              <a:cs typeface="Microsoft Sans Serif"/>
            </a:endParaRPr>
          </a:p>
          <a:p>
            <a:pPr marL="12700" marR="139700" indent="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>
                <a:latin typeface="Microsoft Sans Serif"/>
                <a:cs typeface="Microsoft Sans Serif"/>
              </a:rPr>
              <a:t>олар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30">
                <a:latin typeface="Microsoft Sans Serif"/>
                <a:cs typeface="Microsoft Sans Serif"/>
              </a:rPr>
              <a:t>оқытылған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белгілі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бір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деректер,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оларды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үлкен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және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20">
                <a:latin typeface="Microsoft Sans Serif"/>
                <a:cs typeface="Microsoft Sans Serif"/>
              </a:rPr>
              <a:t>жан- </a:t>
            </a:r>
            <a:r>
              <a:rPr dirty="0" sz="2800" spc="-65">
                <a:latin typeface="Microsoft Sans Serif"/>
                <a:cs typeface="Microsoft Sans Serif"/>
              </a:rPr>
              <a:t>жақты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20">
                <a:latin typeface="Microsoft Sans Serif"/>
                <a:cs typeface="Microsoft Sans Serif"/>
              </a:rPr>
              <a:t>деректер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40">
                <a:latin typeface="Microsoft Sans Serif"/>
                <a:cs typeface="Microsoft Sans Serif"/>
              </a:rPr>
              <a:t>жинақтарында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оқыту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 spc="-40">
                <a:latin typeface="Microsoft Sans Serif"/>
                <a:cs typeface="Microsoft Sans Serif"/>
              </a:rPr>
              <a:t>қажеттілігін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көрсетеді</a:t>
            </a:r>
            <a:endParaRPr sz="2800">
              <a:latin typeface="Microsoft Sans Serif"/>
              <a:cs typeface="Microsoft Sans Serif"/>
            </a:endParaRPr>
          </a:p>
          <a:p>
            <a:pPr marL="517525" indent="-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>
                <a:latin typeface="Microsoft Sans Serif"/>
                <a:cs typeface="Microsoft Sans Serif"/>
              </a:rPr>
              <a:t>мұндай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70">
                <a:latin typeface="Microsoft Sans Serif"/>
                <a:cs typeface="Microsoft Sans Serif"/>
              </a:rPr>
              <a:t>қитұрқылықтың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алдын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алу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үшін.</a:t>
            </a:r>
            <a:endParaRPr sz="2800">
              <a:latin typeface="Microsoft Sans Serif"/>
              <a:cs typeface="Microsoft Sans Serif"/>
            </a:endParaRPr>
          </a:p>
          <a:p>
            <a:pPr marL="12700" marR="24765" indent="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 spc="-10">
                <a:latin typeface="Microsoft Sans Serif"/>
                <a:cs typeface="Microsoft Sans Serif"/>
              </a:rPr>
              <a:t>Адамның</a:t>
            </a:r>
            <a:r>
              <a:rPr dirty="0" sz="2800" spc="-12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және</a:t>
            </a:r>
            <a:r>
              <a:rPr dirty="0" sz="2800" spc="-12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имитацияланған</a:t>
            </a:r>
            <a:r>
              <a:rPr dirty="0" sz="2800" spc="-12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интеллектінің</a:t>
            </a:r>
            <a:r>
              <a:rPr dirty="0" sz="2800" spc="-12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инновациясын </a:t>
            </a:r>
            <a:r>
              <a:rPr dirty="0" sz="2800">
                <a:latin typeface="Microsoft Sans Serif"/>
                <a:cs typeface="Microsoft Sans Serif"/>
              </a:rPr>
              <a:t>реттеу: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Музыка</a:t>
            </a:r>
            <a:r>
              <a:rPr dirty="0" sz="2800" spc="-7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әлемінде</a:t>
            </a:r>
            <a:r>
              <a:rPr dirty="0" sz="2800" spc="-7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осы</a:t>
            </a:r>
            <a:r>
              <a:rPr dirty="0" sz="2800" spc="-7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генеративті</a:t>
            </a:r>
            <a:r>
              <a:rPr dirty="0" sz="2800" spc="-7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үлгілерін</a:t>
            </a:r>
            <a:r>
              <a:rPr dirty="0" sz="2800" spc="-7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пайдалана </a:t>
            </a:r>
            <a:r>
              <a:rPr dirty="0" sz="2800">
                <a:latin typeface="Microsoft Sans Serif"/>
                <a:cs typeface="Microsoft Sans Serif"/>
              </a:rPr>
              <a:t>отырып,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адам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шығармашылығының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өшпеуін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50">
                <a:latin typeface="Microsoft Sans Serif"/>
                <a:cs typeface="Microsoft Sans Serif"/>
              </a:rPr>
              <a:t>қамтамасыз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ету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20">
                <a:latin typeface="Microsoft Sans Serif"/>
                <a:cs typeface="Microsoft Sans Serif"/>
              </a:rPr>
              <a:t>үшін </a:t>
            </a:r>
            <a:r>
              <a:rPr dirty="0" sz="2800">
                <a:latin typeface="Microsoft Sans Serif"/>
                <a:cs typeface="Microsoft Sans Serif"/>
              </a:rPr>
              <a:t>адам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20">
                <a:latin typeface="Microsoft Sans Serif"/>
                <a:cs typeface="Microsoft Sans Serif"/>
              </a:rPr>
              <a:t>шығармашылығы</a:t>
            </a:r>
            <a:r>
              <a:rPr dirty="0" sz="2800" spc="-8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мен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есептеу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қуатын</a:t>
            </a:r>
            <a:r>
              <a:rPr dirty="0" sz="2800" spc="-90">
                <a:latin typeface="Microsoft Sans Serif"/>
                <a:cs typeface="Microsoft Sans Serif"/>
              </a:rPr>
              <a:t> </a:t>
            </a:r>
            <a:r>
              <a:rPr dirty="0" sz="2800" spc="-30">
                <a:latin typeface="Microsoft Sans Serif"/>
                <a:cs typeface="Microsoft Sans Serif"/>
              </a:rPr>
              <a:t>сақтау</a:t>
            </a:r>
            <a:r>
              <a:rPr dirty="0" sz="2800" spc="-8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маңызды болады.</a:t>
            </a:r>
            <a:endParaRPr sz="2800">
              <a:latin typeface="Microsoft Sans Serif"/>
              <a:cs typeface="Microsoft Sans Serif"/>
            </a:endParaRPr>
          </a:p>
          <a:p>
            <a:pPr marL="12700" marR="5080" indent="504825">
              <a:lnSpc>
                <a:spcPct val="100000"/>
              </a:lnSpc>
              <a:spcBef>
                <a:spcPts val="234"/>
              </a:spcBef>
              <a:buChar char="-"/>
              <a:tabLst>
                <a:tab pos="517525" algn="l"/>
              </a:tabLst>
            </a:pPr>
            <a:r>
              <a:rPr dirty="0" sz="2800" spc="-10">
                <a:latin typeface="Microsoft Sans Serif"/>
                <a:cs typeface="Microsoft Sans Serif"/>
              </a:rPr>
              <a:t>Адамның</a:t>
            </a:r>
            <a:r>
              <a:rPr dirty="0" sz="2800" spc="-55">
                <a:latin typeface="Microsoft Sans Serif"/>
                <a:cs typeface="Microsoft Sans Serif"/>
              </a:rPr>
              <a:t> </a:t>
            </a:r>
            <a:r>
              <a:rPr dirty="0" sz="2800" spc="-35">
                <a:latin typeface="Microsoft Sans Serif"/>
                <a:cs typeface="Microsoft Sans Serif"/>
              </a:rPr>
              <a:t>музыканттарына</a:t>
            </a:r>
            <a:r>
              <a:rPr dirty="0" sz="2800" spc="-5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әсері:</a:t>
            </a:r>
            <a:r>
              <a:rPr dirty="0" sz="2800" spc="-5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осы</a:t>
            </a:r>
            <a:r>
              <a:rPr dirty="0" sz="2800" spc="-5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генеративті</a:t>
            </a:r>
            <a:r>
              <a:rPr dirty="0" sz="2800" spc="-5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5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үлгілерінің </a:t>
            </a:r>
            <a:r>
              <a:rPr dirty="0" sz="2800">
                <a:latin typeface="Microsoft Sans Serif"/>
                <a:cs typeface="Microsoft Sans Serif"/>
              </a:rPr>
              <a:t>әлеуеті</a:t>
            </a:r>
            <a:r>
              <a:rPr dirty="0" sz="2800" spc="-11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күн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сайын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артып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келе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 spc="-55">
                <a:latin typeface="Microsoft Sans Serif"/>
                <a:cs typeface="Microsoft Sans Serif"/>
              </a:rPr>
              <a:t>жатқандықтан,</a:t>
            </a:r>
            <a:r>
              <a:rPr dirty="0" sz="2800" spc="-10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адамның </a:t>
            </a:r>
            <a:r>
              <a:rPr dirty="0" sz="2800" spc="-20">
                <a:latin typeface="Microsoft Sans Serif"/>
                <a:cs typeface="Microsoft Sans Serif"/>
              </a:rPr>
              <a:t>шығармашылығы</a:t>
            </a:r>
            <a:r>
              <a:rPr dirty="0" sz="2800" spc="-5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мен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инновациялары,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25">
                <a:latin typeface="Microsoft Sans Serif"/>
                <a:cs typeface="Microsoft Sans Serif"/>
              </a:rPr>
              <a:t>сондай-</a:t>
            </a:r>
            <a:r>
              <a:rPr dirty="0" sz="2800" spc="-85">
                <a:latin typeface="Microsoft Sans Serif"/>
                <a:cs typeface="Microsoft Sans Serif"/>
              </a:rPr>
              <a:t>ақ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AI</a:t>
            </a:r>
            <a:r>
              <a:rPr dirty="0" sz="2800" spc="-6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құралдары әлеміндегі</a:t>
            </a:r>
            <a:r>
              <a:rPr dirty="0" sz="2800" spc="-100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адамдардың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болашағы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>
                <a:latin typeface="Microsoft Sans Serif"/>
                <a:cs typeface="Microsoft Sans Serif"/>
              </a:rPr>
              <a:t>туралы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 spc="-30">
                <a:latin typeface="Microsoft Sans Serif"/>
                <a:cs typeface="Microsoft Sans Serif"/>
              </a:rPr>
              <a:t>алаңдаушылық</a:t>
            </a:r>
            <a:r>
              <a:rPr dirty="0" sz="2800" spc="-95">
                <a:latin typeface="Microsoft Sans Serif"/>
                <a:cs typeface="Microsoft Sans Serif"/>
              </a:rPr>
              <a:t> </a:t>
            </a:r>
            <a:r>
              <a:rPr dirty="0" sz="2800" spc="-10">
                <a:latin typeface="Microsoft Sans Serif"/>
                <a:cs typeface="Microsoft Sans Serif"/>
              </a:rPr>
              <a:t>артып келеді.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305" y="316611"/>
            <a:ext cx="16727169" cy="1639570"/>
          </a:xfrm>
          <a:prstGeom prst="rect"/>
        </p:spPr>
        <p:txBody>
          <a:bodyPr wrap="square" lIns="0" tIns="227329" rIns="0" bIns="0" rtlCol="0" vert="horz">
            <a:spAutoFit/>
          </a:bodyPr>
          <a:lstStyle/>
          <a:p>
            <a:pPr marL="12700" marR="5080">
              <a:lnSpc>
                <a:spcPct val="76500"/>
              </a:lnSpc>
              <a:spcBef>
                <a:spcPts val="1789"/>
              </a:spcBef>
            </a:pPr>
            <a:r>
              <a:rPr dirty="0" sz="6000">
                <a:solidFill>
                  <a:srgbClr val="383838"/>
                </a:solidFill>
                <a:latin typeface="Arial"/>
                <a:cs typeface="Arial"/>
              </a:rPr>
              <a:t>Генеративті</a:t>
            </a:r>
            <a:r>
              <a:rPr dirty="0" sz="6000" spc="-315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6000">
                <a:solidFill>
                  <a:srgbClr val="383838"/>
                </a:solidFill>
                <a:latin typeface="Arial"/>
                <a:cs typeface="Arial"/>
              </a:rPr>
              <a:t>жасанды</a:t>
            </a:r>
            <a:r>
              <a:rPr dirty="0" sz="6000" spc="-31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6000">
                <a:solidFill>
                  <a:srgbClr val="383838"/>
                </a:solidFill>
                <a:latin typeface="Arial"/>
                <a:cs typeface="Arial"/>
              </a:rPr>
              <a:t>интеллектті</a:t>
            </a:r>
            <a:r>
              <a:rPr dirty="0" sz="6000" spc="-31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6000" spc="-10">
                <a:solidFill>
                  <a:srgbClr val="383838"/>
                </a:solidFill>
                <a:latin typeface="Arial"/>
                <a:cs typeface="Arial"/>
              </a:rPr>
              <a:t>музыкада қолдану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24572" y="2450998"/>
            <a:ext cx="18746470" cy="7988934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 indent="356235">
              <a:lnSpc>
                <a:spcPct val="95900"/>
              </a:lnSpc>
              <a:spcBef>
                <a:spcPts val="260"/>
              </a:spcBef>
              <a:buFont typeface="Microsoft Sans Serif"/>
              <a:buChar char="-"/>
              <a:tabLst>
                <a:tab pos="368935" algn="l"/>
                <a:tab pos="4758690" algn="l"/>
                <a:tab pos="9505950" algn="l"/>
                <a:tab pos="10313670" algn="l"/>
                <a:tab pos="12494895" algn="l"/>
                <a:tab pos="14650719" algn="l"/>
                <a:tab pos="16377919" algn="l"/>
              </a:tabLst>
            </a:pP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Медиапроизводство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музыки:</a:t>
            </a:r>
            <a:r>
              <a:rPr dirty="0" sz="3200" spc="50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позволяет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музыку,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специально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адаптированную</a:t>
            </a:r>
            <a:r>
              <a:rPr dirty="0" sz="3200" spc="20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</a:t>
            </a:r>
            <a:r>
              <a:rPr dirty="0" sz="3200" spc="2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потребностям</a:t>
            </a:r>
            <a:r>
              <a:rPr dirty="0" sz="3200" spc="2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медиапроизводства.</a:t>
            </a:r>
            <a:r>
              <a:rPr dirty="0" sz="3200" spc="2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Эта</a:t>
            </a:r>
            <a:r>
              <a:rPr dirty="0" sz="3200" spc="2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</a:t>
            </a:r>
            <a:r>
              <a:rPr dirty="0" sz="3200" spc="2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3200" spc="2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200" spc="2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настроение,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улучшать</a:t>
            </a:r>
            <a:r>
              <a:rPr dirty="0" sz="3200" spc="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сюжет</a:t>
            </a:r>
            <a:r>
              <a:rPr dirty="0" sz="3200" spc="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привлекать</a:t>
            </a:r>
            <a:r>
              <a:rPr dirty="0" sz="3200" spc="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аудиторию.</a:t>
            </a:r>
            <a:endParaRPr sz="3200">
              <a:latin typeface="Microsoft Sans Serif"/>
              <a:cs typeface="Microsoft Sans Serif"/>
            </a:endParaRPr>
          </a:p>
          <a:p>
            <a:pPr marL="544195" indent="-531495">
              <a:lnSpc>
                <a:spcPts val="3479"/>
              </a:lnSpc>
              <a:buFont typeface="Microsoft Sans Serif"/>
              <a:buChar char="-"/>
              <a:tabLst>
                <a:tab pos="544195" algn="l"/>
                <a:tab pos="3359785" algn="l"/>
                <a:tab pos="5767070" algn="l"/>
                <a:tab pos="9010650" algn="l"/>
                <a:tab pos="15808325" algn="l"/>
              </a:tabLst>
            </a:pP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Интуитивно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понятные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музыкальные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взаимодействия:</a:t>
            </a:r>
            <a:r>
              <a:rPr dirty="0" sz="3200" spc="114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искусственный</a:t>
            </a:r>
            <a:endParaRPr sz="3200">
              <a:latin typeface="Microsoft Sans Serif"/>
              <a:cs typeface="Microsoft Sans Serif"/>
            </a:endParaRPr>
          </a:p>
          <a:p>
            <a:pPr algn="just" marL="12700" marR="87630">
              <a:lnSpc>
                <a:spcPts val="3679"/>
              </a:lnSpc>
              <a:spcBef>
                <a:spcPts val="210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</a:t>
            </a:r>
            <a:r>
              <a:rPr dirty="0" sz="3200" spc="5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обеспечивает</a:t>
            </a:r>
            <a:r>
              <a:rPr dirty="0" sz="3200" spc="5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интерактивный</a:t>
            </a:r>
            <a:r>
              <a:rPr dirty="0" sz="3200" spc="5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музыкальный</a:t>
            </a:r>
            <a:r>
              <a:rPr dirty="0" sz="3200" spc="5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опыт,</a:t>
            </a:r>
            <a:r>
              <a:rPr dirty="0" sz="3200" spc="5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при</a:t>
            </a:r>
            <a:r>
              <a:rPr dirty="0" sz="3200" spc="5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котором</a:t>
            </a:r>
            <a:r>
              <a:rPr dirty="0" sz="3200" spc="5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</a:t>
            </a:r>
            <a:r>
              <a:rPr dirty="0" sz="3200" spc="5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реагирует</a:t>
            </a:r>
            <a:r>
              <a:rPr dirty="0" sz="3200" spc="5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адаптируется</a:t>
            </a:r>
            <a:r>
              <a:rPr dirty="0" sz="3200" spc="10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</a:t>
            </a:r>
            <a:r>
              <a:rPr dirty="0" sz="3200" spc="11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вводимым</a:t>
            </a:r>
            <a:r>
              <a:rPr dirty="0" sz="3200" spc="11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пользователем</a:t>
            </a:r>
            <a:r>
              <a:rPr dirty="0" sz="3200" spc="17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данным</a:t>
            </a:r>
            <a:r>
              <a:rPr dirty="0" sz="3200" spc="1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11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режиме</a:t>
            </a:r>
            <a:r>
              <a:rPr dirty="0" sz="3200" spc="11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реального</a:t>
            </a:r>
            <a:r>
              <a:rPr dirty="0" sz="3200" spc="10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времени,</a:t>
            </a:r>
            <a:r>
              <a:rPr dirty="0" sz="3200" spc="11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создавая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захватывающие</a:t>
            </a:r>
            <a:r>
              <a:rPr dirty="0" sz="3200" spc="509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51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персонализированные</a:t>
            </a:r>
            <a:r>
              <a:rPr dirty="0" sz="3200" spc="52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музыкальные</a:t>
            </a:r>
            <a:r>
              <a:rPr dirty="0" sz="3200" spc="51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путешествия.</a:t>
            </a:r>
            <a:r>
              <a:rPr dirty="0" sz="3200" spc="2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Используйте</a:t>
            </a:r>
            <a:r>
              <a:rPr dirty="0" sz="3200" spc="509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это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приложение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интерактивных</a:t>
            </a:r>
            <a:r>
              <a:rPr dirty="0" sz="3200" spc="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инсталляциях,</a:t>
            </a:r>
            <a:r>
              <a:rPr dirty="0" sz="32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дополненной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реальности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живых</a:t>
            </a:r>
            <a:r>
              <a:rPr dirty="0" sz="3200" spc="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выступлениях.</a:t>
            </a:r>
            <a:endParaRPr sz="3200">
              <a:latin typeface="Microsoft Sans Serif"/>
              <a:cs typeface="Microsoft Sans Serif"/>
            </a:endParaRPr>
          </a:p>
          <a:p>
            <a:pPr marL="560705" indent="-548005">
              <a:lnSpc>
                <a:spcPts val="3535"/>
              </a:lnSpc>
              <a:buFont typeface="Microsoft Sans Serif"/>
              <a:buChar char="-"/>
              <a:tabLst>
                <a:tab pos="560705" algn="l"/>
                <a:tab pos="2932430" algn="l"/>
                <a:tab pos="5306695" algn="l"/>
                <a:tab pos="5979160" algn="l"/>
                <a:tab pos="11699875" algn="l"/>
                <a:tab pos="14871700" algn="l"/>
                <a:tab pos="15881350" algn="l"/>
                <a:tab pos="17607280" algn="l"/>
              </a:tabLst>
            </a:pP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Создание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ремиксов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3200" spc="-50" b="1">
                <a:solidFill>
                  <a:srgbClr val="383838"/>
                </a:solidFill>
                <a:latin typeface="Arial"/>
                <a:cs typeface="Arial"/>
              </a:rPr>
              <a:t>и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	инспектирование:</a:t>
            </a:r>
            <a:r>
              <a:rPr dirty="0" sz="3200" spc="3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генеративного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теперь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endParaRPr sz="3200">
              <a:latin typeface="Microsoft Sans Serif"/>
              <a:cs typeface="Microsoft Sans Serif"/>
            </a:endParaRPr>
          </a:p>
          <a:p>
            <a:pPr algn="just" marL="12700" marR="84455">
              <a:lnSpc>
                <a:spcPts val="3679"/>
              </a:lnSpc>
              <a:spcBef>
                <a:spcPts val="180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анализировать</a:t>
            </a:r>
            <a:r>
              <a:rPr dirty="0" sz="3200" spc="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существующую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3200" spc="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на</a:t>
            </a:r>
            <a:r>
              <a:rPr dirty="0" sz="32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нее</a:t>
            </a:r>
            <a:r>
              <a:rPr dirty="0" sz="32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ремиксы.</a:t>
            </a:r>
            <a:r>
              <a:rPr dirty="0" sz="3200" spc="1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Эти</a:t>
            </a:r>
            <a:r>
              <a:rPr dirty="0" sz="3200" spc="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200" spc="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200" spc="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также</a:t>
            </a:r>
            <a:r>
              <a:rPr dirty="0" sz="32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могут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проверять</a:t>
            </a:r>
            <a:r>
              <a:rPr dirty="0" sz="3200" spc="3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существующую</a:t>
            </a:r>
            <a:r>
              <a:rPr dirty="0" sz="32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3200" spc="3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3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рекомендовать</a:t>
            </a:r>
            <a:r>
              <a:rPr dirty="0" sz="3200" spc="3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изменения</a:t>
            </a:r>
            <a:r>
              <a:rPr dirty="0" sz="3200" spc="3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3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конкретных</a:t>
            </a:r>
            <a:r>
              <a:rPr dirty="0" sz="3200" spc="3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частях</a:t>
            </a:r>
            <a:r>
              <a:rPr dirty="0" sz="3200" spc="3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песни.</a:t>
            </a:r>
            <a:r>
              <a:rPr dirty="0" sz="3200" spc="2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Это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возможно</a:t>
            </a:r>
            <a:r>
              <a:rPr dirty="0" sz="3200" spc="-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благодаря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технике анализа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на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основе</a:t>
            </a:r>
            <a:r>
              <a:rPr dirty="0" sz="3200" spc="-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ИИ.</a:t>
            </a:r>
            <a:endParaRPr sz="3200">
              <a:latin typeface="Microsoft Sans Serif"/>
              <a:cs typeface="Microsoft Sans Serif"/>
            </a:endParaRPr>
          </a:p>
          <a:p>
            <a:pPr algn="just" marL="321945" indent="-309245">
              <a:lnSpc>
                <a:spcPts val="3520"/>
              </a:lnSpc>
              <a:buFont typeface="Microsoft Sans Serif"/>
              <a:buChar char="-"/>
              <a:tabLst>
                <a:tab pos="321945" algn="l"/>
              </a:tabLst>
            </a:pP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Создание</a:t>
            </a:r>
            <a:r>
              <a:rPr dirty="0" sz="3200" spc="39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музыки</a:t>
            </a:r>
            <a:r>
              <a:rPr dirty="0" sz="3200" spc="40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</a:t>
            </a:r>
            <a:r>
              <a:rPr dirty="0" sz="3200" spc="400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звуковой</a:t>
            </a:r>
            <a:r>
              <a:rPr dirty="0" sz="3200" spc="40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план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:</a:t>
            </a:r>
            <a:r>
              <a:rPr dirty="0" sz="3200" spc="4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3200" spc="45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200" spc="4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3200" spc="4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помочь</a:t>
            </a:r>
            <a:r>
              <a:rPr dirty="0" sz="3200" spc="4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4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создании</a:t>
            </a:r>
            <a:r>
              <a:rPr dirty="0" sz="3200" spc="4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музыки</a:t>
            </a:r>
            <a:r>
              <a:rPr dirty="0" sz="3200" spc="43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endParaRPr sz="3200">
              <a:latin typeface="Microsoft Sans Serif"/>
              <a:cs typeface="Microsoft Sans Serif"/>
            </a:endParaRPr>
          </a:p>
          <a:p>
            <a:pPr algn="just" marL="12700" marR="74295">
              <a:lnSpc>
                <a:spcPts val="3690"/>
              </a:lnSpc>
              <a:spcBef>
                <a:spcPts val="175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звуковом</a:t>
            </a:r>
            <a:r>
              <a:rPr dirty="0" sz="3200" spc="26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дизайне,</a:t>
            </a:r>
            <a:r>
              <a:rPr dirty="0" sz="3200" spc="26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автоматизируя</a:t>
            </a:r>
            <a:r>
              <a:rPr dirty="0" sz="3200" spc="2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микширование</a:t>
            </a:r>
            <a:r>
              <a:rPr dirty="0" sz="3200" spc="2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звука,</a:t>
            </a:r>
            <a:r>
              <a:rPr dirty="0" sz="3200" spc="2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мастеринг</a:t>
            </a:r>
            <a:r>
              <a:rPr dirty="0" sz="3200" spc="26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2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генерацию</a:t>
            </a:r>
            <a:r>
              <a:rPr dirty="0" sz="3200" spc="26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звуковых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эффектов.</a:t>
            </a:r>
            <a:r>
              <a:rPr dirty="0" sz="3200" spc="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Он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3200" spc="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200" spc="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высококачественные,</a:t>
            </a:r>
            <a:r>
              <a:rPr dirty="0" sz="3200" spc="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уникальные</a:t>
            </a:r>
            <a:r>
              <a:rPr dirty="0" sz="3200" spc="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звуки,</a:t>
            </a:r>
            <a:r>
              <a:rPr dirty="0" sz="3200" spc="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которые</a:t>
            </a:r>
            <a:r>
              <a:rPr dirty="0" sz="3200" spc="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повышают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ценность</a:t>
            </a:r>
            <a:r>
              <a:rPr dirty="0" sz="3200" spc="11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продюсирования</a:t>
            </a:r>
            <a:r>
              <a:rPr dirty="0" sz="3200" spc="1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1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дополняют</a:t>
            </a:r>
            <a:r>
              <a:rPr dirty="0" sz="3200" spc="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композицию.</a:t>
            </a:r>
            <a:endParaRPr sz="3200">
              <a:latin typeface="Microsoft Sans Serif"/>
              <a:cs typeface="Microsoft Sans Serif"/>
            </a:endParaRPr>
          </a:p>
          <a:p>
            <a:pPr algn="just" marL="416559" indent="-403860">
              <a:lnSpc>
                <a:spcPts val="3565"/>
              </a:lnSpc>
              <a:buFont typeface="Microsoft Sans Serif"/>
              <a:buChar char="-"/>
              <a:tabLst>
                <a:tab pos="416559" algn="l"/>
              </a:tabLst>
            </a:pP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Помощь</a:t>
            </a:r>
            <a:r>
              <a:rPr dirty="0" sz="3200" spc="12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при</a:t>
            </a:r>
            <a:r>
              <a:rPr dirty="0" sz="3200" spc="12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написании:</a:t>
            </a:r>
            <a:r>
              <a:rPr dirty="0" sz="3200" spc="9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Композиторы</a:t>
            </a:r>
            <a:r>
              <a:rPr dirty="0" sz="3200" spc="1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3200" spc="1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использовать</a:t>
            </a:r>
            <a:r>
              <a:rPr dirty="0" sz="3200" spc="1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200" spc="1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генеративного</a:t>
            </a:r>
            <a:r>
              <a:rPr dirty="0" sz="3200" spc="17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200" spc="1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24572" y="10376331"/>
            <a:ext cx="781367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53589" algn="l"/>
                <a:tab pos="4843780" algn="l"/>
                <a:tab pos="5895340" algn="l"/>
              </a:tabLst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качестве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инструмента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мозгового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161462" y="10392841"/>
            <a:ext cx="1054925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24989" algn="l"/>
                <a:tab pos="3348990" algn="l"/>
                <a:tab pos="5136515" algn="l"/>
                <a:tab pos="5715000" algn="l"/>
                <a:tab pos="8242934" algn="l"/>
                <a:tab pos="9027795" algn="l"/>
                <a:tab pos="9595485" algn="l"/>
              </a:tabLst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штурма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текстов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интеграции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их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свою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24572" y="10860202"/>
            <a:ext cx="18719800" cy="190690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just" marL="12700" marR="5080">
              <a:lnSpc>
                <a:spcPct val="95200"/>
              </a:lnSpc>
              <a:spcBef>
                <a:spcPts val="290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оригинальную</a:t>
            </a:r>
            <a:r>
              <a:rPr dirty="0" sz="3200" spc="6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музыку.</a:t>
            </a:r>
            <a:r>
              <a:rPr dirty="0" sz="3200" spc="-1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Искусственный</a:t>
            </a:r>
            <a:r>
              <a:rPr dirty="0" sz="3200" spc="6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</a:t>
            </a:r>
            <a:r>
              <a:rPr dirty="0" sz="3200" spc="6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помогает</a:t>
            </a:r>
            <a:r>
              <a:rPr dirty="0" sz="3200" spc="5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генерировать</a:t>
            </a:r>
            <a:r>
              <a:rPr dirty="0" sz="3200" spc="7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широкий</a:t>
            </a:r>
            <a:r>
              <a:rPr dirty="0" sz="3200" spc="5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спектр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музыкальных</a:t>
            </a:r>
            <a:r>
              <a:rPr dirty="0" sz="3200" spc="5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концепций,</a:t>
            </a:r>
            <a:r>
              <a:rPr dirty="0" sz="3200" spc="5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включая</a:t>
            </a:r>
            <a:r>
              <a:rPr dirty="0" sz="3200" spc="5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мелодии,</a:t>
            </a:r>
            <a:r>
              <a:rPr dirty="0" sz="3200" spc="5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гармонии</a:t>
            </a:r>
            <a:r>
              <a:rPr dirty="0" sz="3200" spc="5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5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ритмы,</a:t>
            </a:r>
            <a:r>
              <a:rPr dirty="0" sz="3200" spc="5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предлагая</a:t>
            </a:r>
            <a:r>
              <a:rPr dirty="0" sz="3200" spc="5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ценные</a:t>
            </a:r>
            <a:r>
              <a:rPr dirty="0" sz="3200" spc="5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отправные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точки</a:t>
            </a:r>
            <a:r>
              <a:rPr dirty="0" sz="3200" spc="1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3200" spc="1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сочинения.</a:t>
            </a:r>
            <a:r>
              <a:rPr dirty="0" sz="3200" spc="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Это</a:t>
            </a:r>
            <a:r>
              <a:rPr dirty="0" sz="3200" spc="1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3200" spc="18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помочь</a:t>
            </a:r>
            <a:r>
              <a:rPr dirty="0" sz="3200" spc="18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композиторам</a:t>
            </a:r>
            <a:r>
              <a:rPr dirty="0" sz="3200" spc="19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проявить</a:t>
            </a:r>
            <a:r>
              <a:rPr dirty="0" sz="3200" spc="1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творческий</a:t>
            </a:r>
            <a:r>
              <a:rPr dirty="0" sz="3200" spc="18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потенциал</a:t>
            </a:r>
            <a:r>
              <a:rPr dirty="0" sz="3200" spc="19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разработать</a:t>
            </a:r>
            <a:r>
              <a:rPr dirty="0" sz="3200" spc="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новые</a:t>
            </a:r>
            <a:r>
              <a:rPr dirty="0" sz="3200" spc="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новаторские</a:t>
            </a:r>
            <a:r>
              <a:rPr dirty="0" sz="3200" spc="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идеи.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124" y="2016251"/>
              <a:ext cx="19328892" cy="1157020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53316" y="1397508"/>
            <a:ext cx="7504176" cy="44607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Методы</a:t>
            </a:r>
            <a:r>
              <a:rPr dirty="0" spc="-25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реализации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1307744"/>
            <a:ext cx="18841720" cy="63398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12700" marR="8173720">
              <a:lnSpc>
                <a:spcPts val="4140"/>
              </a:lnSpc>
              <a:spcBef>
                <a:spcPts val="385"/>
              </a:spcBef>
            </a:pP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RNN</a:t>
            </a:r>
            <a:r>
              <a:rPr dirty="0" sz="3600" spc="8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хорошо</a:t>
            </a:r>
            <a:r>
              <a:rPr dirty="0" sz="3600" spc="8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улавливают</a:t>
            </a:r>
            <a:r>
              <a:rPr dirty="0" sz="3600" spc="8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последовательные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паттерны</a:t>
            </a:r>
            <a:r>
              <a:rPr dirty="0" sz="3600" spc="-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  могут</a:t>
            </a:r>
            <a:r>
              <a:rPr dirty="0" sz="3600" spc="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600" spc="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песни  или</a:t>
            </a:r>
            <a:r>
              <a:rPr dirty="0" sz="3600" spc="-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ритмы,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предсказывая</a:t>
            </a:r>
            <a:r>
              <a:rPr dirty="0" sz="3600" spc="434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следующую</a:t>
            </a:r>
            <a:r>
              <a:rPr dirty="0" sz="3600" spc="44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ноту</a:t>
            </a:r>
            <a:r>
              <a:rPr dirty="0" sz="3600" spc="434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на</a:t>
            </a:r>
            <a:r>
              <a:rPr dirty="0" sz="3600" spc="44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основе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предыдущих</a:t>
            </a:r>
            <a:r>
              <a:rPr dirty="0" sz="3600" spc="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20">
                <a:solidFill>
                  <a:srgbClr val="383838"/>
                </a:solidFill>
                <a:latin typeface="Microsoft Sans Serif"/>
                <a:cs typeface="Microsoft Sans Serif"/>
              </a:rPr>
              <a:t>нот.</a:t>
            </a:r>
            <a:endParaRPr sz="3600">
              <a:latin typeface="Microsoft Sans Serif"/>
              <a:cs typeface="Microsoft Sans Serif"/>
            </a:endParaRPr>
          </a:p>
          <a:p>
            <a:pPr algn="just" marL="12700">
              <a:lnSpc>
                <a:spcPts val="3800"/>
              </a:lnSpc>
            </a:pP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Автоэнкодеры</a:t>
            </a:r>
            <a:r>
              <a:rPr dirty="0" sz="3600" spc="-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3600" spc="-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вариациями</a:t>
            </a:r>
            <a:r>
              <a:rPr dirty="0" sz="3600" spc="-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(VAEs)</a:t>
            </a:r>
            <a:endParaRPr sz="3600">
              <a:latin typeface="Microsoft Sans Serif"/>
              <a:cs typeface="Microsoft Sans Serif"/>
            </a:endParaRPr>
          </a:p>
          <a:p>
            <a:pPr algn="just" marL="12700" marR="8136890">
              <a:lnSpc>
                <a:spcPts val="4140"/>
              </a:lnSpc>
              <a:spcBef>
                <a:spcPts val="229"/>
              </a:spcBef>
            </a:pP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VAE</a:t>
            </a:r>
            <a:r>
              <a:rPr dirty="0" sz="3600" spc="5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-</a:t>
            </a:r>
            <a:r>
              <a:rPr dirty="0" sz="3600" spc="6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это</a:t>
            </a:r>
            <a:r>
              <a:rPr dirty="0" sz="3600" spc="5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генеративные</a:t>
            </a:r>
            <a:r>
              <a:rPr dirty="0" sz="3600" spc="5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модели,</a:t>
            </a:r>
            <a:r>
              <a:rPr dirty="0" sz="3600" spc="5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которые</a:t>
            </a:r>
            <a:r>
              <a:rPr dirty="0" sz="3600" spc="5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могут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изучать</a:t>
            </a:r>
            <a:r>
              <a:rPr dirty="0" sz="3600" spc="36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скрытое</a:t>
            </a:r>
            <a:r>
              <a:rPr dirty="0" sz="3600" spc="35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пространство</a:t>
            </a:r>
            <a:r>
              <a:rPr dirty="0" sz="3600" spc="36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музыкальной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информации,</a:t>
            </a:r>
            <a:r>
              <a:rPr dirty="0" sz="3600" spc="56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лежащее</a:t>
            </a:r>
            <a:r>
              <a:rPr dirty="0" sz="3600" spc="5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600" spc="5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основе.</a:t>
            </a:r>
            <a:r>
              <a:rPr dirty="0" sz="3600" spc="1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Затем</a:t>
            </a:r>
            <a:r>
              <a:rPr dirty="0" sz="3600" spc="56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25">
                <a:solidFill>
                  <a:srgbClr val="383838"/>
                </a:solidFill>
                <a:latin typeface="Microsoft Sans Serif"/>
                <a:cs typeface="Microsoft Sans Serif"/>
              </a:rPr>
              <a:t>VAE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3600" spc="18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использовать</a:t>
            </a:r>
            <a:r>
              <a:rPr dirty="0" sz="3600" spc="18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это</a:t>
            </a:r>
            <a:r>
              <a:rPr dirty="0" sz="3600" spc="18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скрытое</a:t>
            </a:r>
            <a:r>
              <a:rPr dirty="0" sz="3600" spc="18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пространство</a:t>
            </a:r>
            <a:endParaRPr sz="3600">
              <a:latin typeface="Microsoft Sans Serif"/>
              <a:cs typeface="Microsoft Sans Serif"/>
            </a:endParaRPr>
          </a:p>
          <a:p>
            <a:pPr algn="just" marL="12700">
              <a:lnSpc>
                <a:spcPts val="4040"/>
              </a:lnSpc>
            </a:pP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3600" spc="-1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создания</a:t>
            </a:r>
            <a:r>
              <a:rPr dirty="0" sz="3600" spc="-1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3600" spc="-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музыкальных</a:t>
            </a:r>
            <a:r>
              <a:rPr dirty="0" sz="3600" spc="-1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композиций</a:t>
            </a:r>
            <a:r>
              <a:rPr dirty="0" sz="3600" spc="-11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3600" spc="-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желаемыми</a:t>
            </a:r>
            <a:r>
              <a:rPr dirty="0" sz="3600" spc="-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характеристиками.</a:t>
            </a:r>
            <a:endParaRPr sz="3600">
              <a:latin typeface="Microsoft Sans Serif"/>
              <a:cs typeface="Microsoft Sans Serif"/>
            </a:endParaRPr>
          </a:p>
          <a:p>
            <a:pPr algn="just" marL="12700">
              <a:lnSpc>
                <a:spcPct val="100000"/>
              </a:lnSpc>
              <a:spcBef>
                <a:spcPts val="3920"/>
              </a:spcBef>
            </a:pPr>
            <a:r>
              <a:rPr dirty="0" sz="3600" b="1">
                <a:solidFill>
                  <a:srgbClr val="383838"/>
                </a:solidFill>
                <a:latin typeface="Arial"/>
                <a:cs typeface="Arial"/>
              </a:rPr>
              <a:t>Обучение</a:t>
            </a:r>
            <a:r>
              <a:rPr dirty="0" sz="3600" spc="37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600" b="1">
                <a:solidFill>
                  <a:srgbClr val="383838"/>
                </a:solidFill>
                <a:latin typeface="Arial"/>
                <a:cs typeface="Arial"/>
              </a:rPr>
              <a:t>через</a:t>
            </a:r>
            <a:r>
              <a:rPr dirty="0" sz="3600" spc="38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600" b="1">
                <a:solidFill>
                  <a:srgbClr val="383838"/>
                </a:solidFill>
                <a:latin typeface="Arial"/>
                <a:cs typeface="Arial"/>
              </a:rPr>
              <a:t>подкрепление:</a:t>
            </a:r>
            <a:r>
              <a:rPr dirty="0" sz="3600" spc="12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Используя</a:t>
            </a:r>
            <a:r>
              <a:rPr dirty="0" sz="3600" spc="4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обучение</a:t>
            </a:r>
            <a:r>
              <a:rPr dirty="0" sz="3600" spc="4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</a:t>
            </a:r>
            <a:r>
              <a:rPr dirty="0" sz="3600" spc="43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подкреплением,</a:t>
            </a:r>
            <a:r>
              <a:rPr dirty="0" sz="3600" spc="4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7612329"/>
            <a:ext cx="151498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25825" algn="l"/>
                <a:tab pos="4396105" algn="l"/>
                <a:tab pos="6099175" algn="l"/>
                <a:tab pos="8126095" algn="l"/>
                <a:tab pos="10617200" algn="l"/>
              </a:tabLst>
            </a:pP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генеративного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можно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обучить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высококачественные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237001" y="7596454"/>
            <a:ext cx="34715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8485" algn="l"/>
              </a:tabLst>
            </a:pPr>
            <a:r>
              <a:rPr dirty="0" baseline="-2314" sz="5400" spc="-75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baseline="-2314" sz="5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желательные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8138109"/>
            <a:ext cx="133343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0410" algn="l"/>
                <a:tab pos="8145780" algn="l"/>
                <a:tab pos="9931400" algn="l"/>
                <a:tab pos="12347575" algn="l"/>
              </a:tabLst>
            </a:pP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музыкальные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2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композиции.</a:t>
            </a:r>
            <a:r>
              <a:rPr dirty="0" sz="3600" spc="-1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учатся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улучшать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20">
                <a:solidFill>
                  <a:srgbClr val="383838"/>
                </a:solidFill>
                <a:latin typeface="Microsoft Sans Serif"/>
                <a:cs typeface="Microsoft Sans Serif"/>
              </a:rPr>
              <a:t>свои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492008" y="8121307"/>
            <a:ext cx="52273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56865" algn="l"/>
                <a:tab pos="3732529" algn="l"/>
              </a:tabLst>
            </a:pP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результаты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25">
                <a:solidFill>
                  <a:srgbClr val="383838"/>
                </a:solidFill>
                <a:latin typeface="Microsoft Sans Serif"/>
                <a:cs typeface="Microsoft Sans Serif"/>
              </a:rPr>
              <a:t>на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основе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7610" y="8637905"/>
            <a:ext cx="18959830" cy="3220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4285"/>
              </a:lnSpc>
              <a:spcBef>
                <a:spcPts val="100"/>
              </a:spcBef>
            </a:pP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обратной</a:t>
            </a:r>
            <a:r>
              <a:rPr dirty="0" sz="3600" spc="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связи</a:t>
            </a:r>
            <a:r>
              <a:rPr dirty="0" sz="3600" spc="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600" spc="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сигналов</a:t>
            </a:r>
            <a:r>
              <a:rPr dirty="0" sz="3600" spc="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вознаграждения.</a:t>
            </a:r>
            <a:endParaRPr sz="3600">
              <a:latin typeface="Microsoft Sans Serif"/>
              <a:cs typeface="Microsoft Sans Serif"/>
            </a:endParaRPr>
          </a:p>
          <a:p>
            <a:pPr algn="just" marL="12700" marR="5080">
              <a:lnSpc>
                <a:spcPct val="96000"/>
              </a:lnSpc>
              <a:spcBef>
                <a:spcPts val="135"/>
              </a:spcBef>
            </a:pPr>
            <a:r>
              <a:rPr dirty="0" sz="3600" b="1">
                <a:solidFill>
                  <a:srgbClr val="383838"/>
                </a:solidFill>
                <a:latin typeface="Arial"/>
                <a:cs typeface="Arial"/>
              </a:rPr>
              <a:t>Изменение</a:t>
            </a:r>
            <a:r>
              <a:rPr dirty="0" sz="3600" spc="459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600" b="1">
                <a:solidFill>
                  <a:srgbClr val="383838"/>
                </a:solidFill>
                <a:latin typeface="Arial"/>
                <a:cs typeface="Arial"/>
              </a:rPr>
              <a:t>стиля:</a:t>
            </a:r>
            <a:r>
              <a:rPr dirty="0" sz="3600" spc="7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Методы</a:t>
            </a:r>
            <a:r>
              <a:rPr dirty="0" sz="3600" spc="509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передачи</a:t>
            </a:r>
            <a:r>
              <a:rPr dirty="0" sz="3600" spc="509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стиля</a:t>
            </a:r>
            <a:r>
              <a:rPr dirty="0" sz="3600" spc="509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позволяют</a:t>
            </a:r>
            <a:r>
              <a:rPr dirty="0" sz="3600" spc="50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моделям</a:t>
            </a:r>
            <a:r>
              <a:rPr dirty="0" sz="3600" spc="509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3600" spc="8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генерировать</a:t>
            </a:r>
            <a:r>
              <a:rPr dirty="0" sz="3600" spc="869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3600" spc="84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600" spc="8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определенном</a:t>
            </a:r>
            <a:r>
              <a:rPr dirty="0" sz="3600" spc="8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стиле</a:t>
            </a:r>
            <a:r>
              <a:rPr dirty="0" sz="3600" spc="8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или</a:t>
            </a:r>
            <a:r>
              <a:rPr dirty="0" sz="3600" spc="8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имитировать</a:t>
            </a:r>
            <a:r>
              <a:rPr dirty="0" sz="3600" spc="8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качества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определенного</a:t>
            </a:r>
            <a:r>
              <a:rPr dirty="0" sz="3600" spc="67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исполнителя</a:t>
            </a:r>
            <a:r>
              <a:rPr dirty="0" sz="3600" spc="69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или</a:t>
            </a:r>
            <a:r>
              <a:rPr dirty="0" sz="3600" spc="69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жанра.</a:t>
            </a:r>
            <a:r>
              <a:rPr dirty="0" sz="3600" spc="2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600" spc="69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3600" spc="68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600" spc="69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музыку,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соответствующую</a:t>
            </a:r>
            <a:r>
              <a:rPr dirty="0" sz="3600" spc="20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желаемому</a:t>
            </a:r>
            <a:r>
              <a:rPr dirty="0" sz="3600" spc="204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стилю,</a:t>
            </a:r>
            <a:r>
              <a:rPr dirty="0" sz="3600" spc="20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изучая</a:t>
            </a:r>
            <a:r>
              <a:rPr dirty="0" sz="3600" spc="2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особенности</a:t>
            </a:r>
            <a:r>
              <a:rPr dirty="0" sz="3600" spc="2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стиля</a:t>
            </a:r>
            <a:r>
              <a:rPr dirty="0" sz="3600" spc="22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>
                <a:solidFill>
                  <a:srgbClr val="383838"/>
                </a:solidFill>
                <a:latin typeface="Microsoft Sans Serif"/>
                <a:cs typeface="Microsoft Sans Serif"/>
              </a:rPr>
              <a:t>из</a:t>
            </a:r>
            <a:r>
              <a:rPr dirty="0" sz="3600" spc="2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600" spc="-10">
                <a:solidFill>
                  <a:srgbClr val="383838"/>
                </a:solidFill>
                <a:latin typeface="Microsoft Sans Serif"/>
                <a:cs typeface="Microsoft Sans Serif"/>
              </a:rPr>
              <a:t>существующих композиций.</a:t>
            </a:r>
            <a:endParaRPr sz="3600">
              <a:latin typeface="Microsoft Sans Serif"/>
              <a:cs typeface="Microsoft Sans Serif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503" y="111251"/>
              <a:ext cx="19514820" cy="1310030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1832" y="1027175"/>
            <a:ext cx="2342388" cy="50170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Перспективы</a:t>
            </a:r>
            <a:r>
              <a:rPr dirty="0" spc="-17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83838"/>
                </a:solidFill>
                <a:latin typeface="Arial"/>
                <a:cs typeface="Arial"/>
              </a:rPr>
              <a:t>на</a:t>
            </a:r>
            <a:r>
              <a:rPr dirty="0" spc="-17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будущее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1092466"/>
            <a:ext cx="18969990" cy="941197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 marR="5088890" indent="90805">
              <a:lnSpc>
                <a:spcPct val="96100"/>
              </a:lnSpc>
              <a:spcBef>
                <a:spcPts val="254"/>
              </a:spcBef>
            </a:pPr>
            <a:r>
              <a:rPr dirty="0" sz="3200">
                <a:latin typeface="Calibri"/>
                <a:cs typeface="Calibri"/>
              </a:rPr>
              <a:t>-</a:t>
            </a:r>
            <a:r>
              <a:rPr dirty="0" sz="3200" spc="530">
                <a:latin typeface="Calibri"/>
                <a:cs typeface="Calibri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Инструменты</a:t>
            </a:r>
            <a:r>
              <a:rPr dirty="0" sz="3200" spc="434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для</a:t>
            </a:r>
            <a:r>
              <a:rPr dirty="0" sz="3200" spc="450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создания</a:t>
            </a:r>
            <a:r>
              <a:rPr dirty="0" sz="3200" spc="430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музыки</a:t>
            </a:r>
            <a:r>
              <a:rPr dirty="0" sz="3200" spc="430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с</a:t>
            </a:r>
            <a:r>
              <a:rPr dirty="0" sz="3200" spc="440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spc="-10" b="1">
                <a:solidFill>
                  <a:srgbClr val="383838"/>
                </a:solidFill>
                <a:latin typeface="Arial"/>
                <a:cs typeface="Arial"/>
              </a:rPr>
              <a:t>использованием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искусственного</a:t>
            </a:r>
            <a:r>
              <a:rPr dirty="0" sz="3200" spc="395" b="1">
                <a:solidFill>
                  <a:srgbClr val="383838"/>
                </a:solidFill>
                <a:latin typeface="Arial"/>
                <a:cs typeface="Arial"/>
              </a:rPr>
              <a:t> 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интеллекта:</a:t>
            </a:r>
            <a:r>
              <a:rPr dirty="0" sz="3200" spc="12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Искусственный</a:t>
            </a:r>
            <a:r>
              <a:rPr dirty="0" sz="3200" spc="440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</a:t>
            </a:r>
            <a:r>
              <a:rPr dirty="0" sz="3200" spc="434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станет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необходимой</a:t>
            </a:r>
            <a:r>
              <a:rPr dirty="0" sz="3200" spc="7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частью</a:t>
            </a:r>
            <a:r>
              <a:rPr dirty="0" sz="3200" spc="7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инструментов</a:t>
            </a:r>
            <a:r>
              <a:rPr dirty="0" sz="3200" spc="7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7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программного</a:t>
            </a:r>
            <a:r>
              <a:rPr dirty="0" sz="3200" spc="7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обеспечения</a:t>
            </a:r>
            <a:r>
              <a:rPr dirty="0" sz="3200" spc="7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для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создания</a:t>
            </a:r>
            <a:r>
              <a:rPr dirty="0" sz="3200" spc="6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музыки,</a:t>
            </a:r>
            <a:r>
              <a:rPr dirty="0" sz="3200" spc="6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легко</a:t>
            </a:r>
            <a:r>
              <a:rPr dirty="0" sz="3200" spc="6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интегрируясь</a:t>
            </a:r>
            <a:r>
              <a:rPr dirty="0" sz="3200" spc="66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6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цифровые</a:t>
            </a:r>
            <a:r>
              <a:rPr dirty="0" sz="3200" spc="6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звуковые</a:t>
            </a:r>
            <a:r>
              <a:rPr dirty="0" sz="3200" spc="6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рабочие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станции</a:t>
            </a:r>
            <a:r>
              <a:rPr dirty="0" sz="3200" spc="35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(DAW)</a:t>
            </a:r>
            <a:r>
              <a:rPr dirty="0" sz="3200" spc="35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36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программное</a:t>
            </a:r>
            <a:r>
              <a:rPr dirty="0" sz="3200" spc="36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обеспечение</a:t>
            </a:r>
            <a:r>
              <a:rPr dirty="0" sz="3200" spc="36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3200" spc="35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составления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музыки.</a:t>
            </a:r>
            <a:r>
              <a:rPr dirty="0" sz="3200" spc="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Музыканты</a:t>
            </a:r>
            <a:r>
              <a:rPr dirty="0" sz="3200" spc="57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получат</a:t>
            </a:r>
            <a:r>
              <a:rPr dirty="0" sz="3200" spc="585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помощь</a:t>
            </a:r>
            <a:r>
              <a:rPr dirty="0" sz="3200" spc="58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на</a:t>
            </a:r>
            <a:r>
              <a:rPr dirty="0" sz="3200" spc="58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базе</a:t>
            </a:r>
            <a:r>
              <a:rPr dirty="0" sz="3200" spc="58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3200" spc="5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5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творческие</a:t>
            </a:r>
            <a:r>
              <a:rPr dirty="0" sz="3200" spc="5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инструменты,</a:t>
            </a:r>
            <a:r>
              <a:rPr dirty="0" sz="3200" spc="5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позволяющие</a:t>
            </a:r>
            <a:r>
              <a:rPr dirty="0" sz="3200" spc="5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им</a:t>
            </a:r>
            <a:r>
              <a:rPr dirty="0" sz="3200" spc="5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исследовать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новые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музыкальные</a:t>
            </a:r>
            <a:r>
              <a:rPr dirty="0" sz="3200" spc="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сферы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оптимизировать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свой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рабочий</a:t>
            </a:r>
            <a:r>
              <a:rPr dirty="0" sz="3200" spc="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процесс.</a:t>
            </a:r>
            <a:endParaRPr sz="3200">
              <a:latin typeface="Microsoft Sans Serif"/>
              <a:cs typeface="Microsoft Sans Serif"/>
            </a:endParaRPr>
          </a:p>
          <a:p>
            <a:pPr algn="just" marL="624205" indent="-611505">
              <a:lnSpc>
                <a:spcPts val="3610"/>
              </a:lnSpc>
              <a:buFont typeface="Microsoft Sans Serif"/>
              <a:buChar char="-"/>
              <a:tabLst>
                <a:tab pos="624205" algn="l"/>
              </a:tabLst>
            </a:pP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Разработка</a:t>
            </a:r>
            <a:r>
              <a:rPr dirty="0" sz="3200" spc="360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моделей</a:t>
            </a:r>
            <a:r>
              <a:rPr dirty="0" sz="3200" spc="365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искусственного</a:t>
            </a:r>
            <a:r>
              <a:rPr dirty="0" sz="3200" spc="365" b="1">
                <a:solidFill>
                  <a:srgbClr val="383838"/>
                </a:solidFill>
                <a:latin typeface="Arial"/>
                <a:cs typeface="Arial"/>
              </a:rPr>
              <a:t> 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интеллекта:</a:t>
            </a:r>
            <a:r>
              <a:rPr dirty="0" sz="3200" spc="204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</a:t>
            </a:r>
            <a:r>
              <a:rPr dirty="0" sz="3200" spc="40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мере</a:t>
            </a:r>
            <a:endParaRPr sz="3200">
              <a:latin typeface="Microsoft Sans Serif"/>
              <a:cs typeface="Microsoft Sans Serif"/>
            </a:endParaRPr>
          </a:p>
          <a:p>
            <a:pPr algn="just" marL="12700" marR="5072380">
              <a:lnSpc>
                <a:spcPts val="3679"/>
              </a:lnSpc>
              <a:spcBef>
                <a:spcPts val="180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продвижения</a:t>
            </a:r>
            <a:r>
              <a:rPr dirty="0" sz="3200" spc="7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исследований</a:t>
            </a:r>
            <a:r>
              <a:rPr dirty="0" sz="3200" spc="7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70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области</a:t>
            </a:r>
            <a:r>
              <a:rPr dirty="0" sz="3200" spc="7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</a:t>
            </a:r>
            <a:r>
              <a:rPr dirty="0" sz="3200" spc="7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3200" spc="6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25">
                <a:solidFill>
                  <a:srgbClr val="383838"/>
                </a:solidFill>
                <a:latin typeface="Microsoft Sans Serif"/>
                <a:cs typeface="Microsoft Sans Serif"/>
              </a:rPr>
              <a:t>мы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можем</a:t>
            </a:r>
            <a:r>
              <a:rPr dirty="0" sz="3200" spc="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ожидать</a:t>
            </a:r>
            <a:r>
              <a:rPr dirty="0" sz="3200" spc="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появления</a:t>
            </a:r>
            <a:r>
              <a:rPr dirty="0" sz="3200" spc="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более</a:t>
            </a:r>
            <a:r>
              <a:rPr dirty="0" sz="3200" spc="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продвинутых</a:t>
            </a:r>
            <a:r>
              <a:rPr dirty="0" sz="3200" spc="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моделей</a:t>
            </a:r>
            <a:r>
              <a:rPr dirty="0" sz="3200" spc="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</a:t>
            </a:r>
            <a:endParaRPr sz="3200">
              <a:latin typeface="Microsoft Sans Serif"/>
              <a:cs typeface="Microsoft Sans Serif"/>
            </a:endParaRPr>
          </a:p>
          <a:p>
            <a:pPr algn="just" marL="12700" marR="94615">
              <a:lnSpc>
                <a:spcPts val="3690"/>
              </a:lnSpc>
              <a:spcBef>
                <a:spcPts val="5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интеллекта,</a:t>
            </a:r>
            <a:r>
              <a:rPr dirty="0" sz="32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специально</a:t>
            </a:r>
            <a:r>
              <a:rPr dirty="0" sz="3200" spc="3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разработанных</a:t>
            </a:r>
            <a:r>
              <a:rPr dirty="0" sz="3200" spc="3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3200" spc="3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синтеза</a:t>
            </a:r>
            <a:r>
              <a:rPr dirty="0" sz="3200" spc="3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музыки.</a:t>
            </a:r>
            <a:r>
              <a:rPr dirty="0" sz="3200" spc="21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Эти</a:t>
            </a:r>
            <a:r>
              <a:rPr dirty="0" sz="3200" spc="3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200" spc="3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позволят</a:t>
            </a:r>
            <a:r>
              <a:rPr dirty="0" sz="3200" spc="3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лучше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улавливать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сложные</a:t>
            </a:r>
            <a:r>
              <a:rPr dirty="0" sz="3200" spc="-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музыкальные</a:t>
            </a:r>
            <a:r>
              <a:rPr dirty="0" sz="3200" spc="-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структуры,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200" spc="-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более</a:t>
            </a:r>
            <a:r>
              <a:rPr dirty="0" sz="3200" spc="-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разнообразные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композиции  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реагировать</a:t>
            </a:r>
            <a:r>
              <a:rPr dirty="0" sz="3200" spc="4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на</a:t>
            </a:r>
            <a:r>
              <a:rPr dirty="0" sz="3200" spc="7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вводимые</a:t>
            </a:r>
            <a:r>
              <a:rPr dirty="0" sz="3200" spc="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пользователем</a:t>
            </a:r>
            <a:r>
              <a:rPr dirty="0" sz="3200" spc="6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данные</a:t>
            </a:r>
            <a:r>
              <a:rPr dirty="0" sz="3200" spc="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 spc="5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режиме</a:t>
            </a:r>
            <a:r>
              <a:rPr dirty="0" sz="3200" spc="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реального</a:t>
            </a:r>
            <a:r>
              <a:rPr dirty="0" sz="3200" spc="5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времени.</a:t>
            </a:r>
            <a:endParaRPr sz="3200">
              <a:latin typeface="Microsoft Sans Serif"/>
              <a:cs typeface="Microsoft Sans Serif"/>
            </a:endParaRPr>
          </a:p>
          <a:p>
            <a:pPr algn="just" marL="408940" indent="-396240">
              <a:lnSpc>
                <a:spcPts val="3500"/>
              </a:lnSpc>
              <a:buFont typeface="Microsoft Sans Serif"/>
              <a:buChar char="-"/>
              <a:tabLst>
                <a:tab pos="408940" algn="l"/>
              </a:tabLst>
            </a:pP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Мультимодальное</a:t>
            </a:r>
            <a:r>
              <a:rPr dirty="0" sz="3200" spc="16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</a:t>
            </a:r>
            <a:r>
              <a:rPr dirty="0" sz="3200" spc="17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междоменное</a:t>
            </a:r>
            <a:r>
              <a:rPr dirty="0" sz="3200" spc="170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творчество:</a:t>
            </a:r>
            <a:r>
              <a:rPr dirty="0" sz="3200" spc="22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3200" spc="2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200" spc="21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3200" spc="2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анализировать</a:t>
            </a:r>
            <a:endParaRPr sz="3200">
              <a:latin typeface="Microsoft Sans Serif"/>
              <a:cs typeface="Microsoft Sans Serif"/>
            </a:endParaRPr>
          </a:p>
          <a:p>
            <a:pPr algn="just" marL="12700" marR="5080">
              <a:lnSpc>
                <a:spcPts val="3679"/>
              </a:lnSpc>
              <a:spcBef>
                <a:spcPts val="180"/>
              </a:spcBef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вставленные</a:t>
            </a:r>
            <a:r>
              <a:rPr dirty="0" sz="3200" spc="520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музыкальные</a:t>
            </a:r>
            <a:r>
              <a:rPr dirty="0" sz="3200" spc="515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аранжировки,</a:t>
            </a:r>
            <a:r>
              <a:rPr dirty="0" sz="3200" spc="520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чтобы</a:t>
            </a:r>
            <a:r>
              <a:rPr dirty="0" sz="3200" spc="525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исследовать</a:t>
            </a:r>
            <a:r>
              <a:rPr dirty="0" sz="3200" spc="515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кроссмодальное</a:t>
            </a:r>
            <a:r>
              <a:rPr dirty="0" sz="3200" spc="520">
                <a:solidFill>
                  <a:srgbClr val="383838"/>
                </a:solidFill>
                <a:latin typeface="Microsoft Sans Serif"/>
                <a:cs typeface="Microsoft Sans Serif"/>
              </a:rPr>
              <a:t>    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мультимодальное</a:t>
            </a:r>
            <a:r>
              <a:rPr dirty="0" sz="32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воображение.</a:t>
            </a:r>
            <a:r>
              <a:rPr dirty="0" sz="3200" spc="13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2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</a:t>
            </a:r>
            <a:r>
              <a:rPr dirty="0" sz="3200" spc="1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32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могут</a:t>
            </a:r>
            <a:r>
              <a:rPr dirty="0" sz="32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200" spc="1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музыку,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которая</a:t>
            </a:r>
            <a:r>
              <a:rPr dirty="0" sz="3200" spc="4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дополняет</a:t>
            </a:r>
            <a:r>
              <a:rPr dirty="0" sz="3200" spc="4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визуальное</a:t>
            </a:r>
            <a:r>
              <a:rPr dirty="0" sz="3200" spc="4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искусство,</a:t>
            </a:r>
            <a:r>
              <a:rPr dirty="0" sz="3200" spc="4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интерактивные</a:t>
            </a:r>
            <a:r>
              <a:rPr dirty="0" sz="3200" spc="4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инсталляции,</a:t>
            </a:r>
            <a:r>
              <a:rPr dirty="0" sz="3200" spc="4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опыт</a:t>
            </a:r>
            <a:r>
              <a:rPr dirty="0" sz="3200" spc="4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дополненной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реальности</a:t>
            </a:r>
            <a:r>
              <a:rPr dirty="0" sz="3200" spc="1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 spc="1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мультисенсорный</a:t>
            </a:r>
            <a:r>
              <a:rPr dirty="0" sz="3200" spc="1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опыт.</a:t>
            </a:r>
            <a:endParaRPr sz="3200">
              <a:latin typeface="Microsoft Sans Serif"/>
              <a:cs typeface="Microsoft Sans Serif"/>
            </a:endParaRPr>
          </a:p>
          <a:p>
            <a:pPr algn="just" marL="12700">
              <a:lnSpc>
                <a:spcPts val="3585"/>
              </a:lnSpc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-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Индивидуальные</a:t>
            </a:r>
            <a:r>
              <a:rPr dirty="0" sz="3200" spc="105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музыкальные</a:t>
            </a:r>
            <a:r>
              <a:rPr dirty="0" sz="3200" spc="110" b="1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3200" b="1">
                <a:solidFill>
                  <a:srgbClr val="383838"/>
                </a:solidFill>
                <a:latin typeface="Arial"/>
                <a:cs typeface="Arial"/>
              </a:rPr>
              <a:t>встречи:</a:t>
            </a:r>
            <a:r>
              <a:rPr dirty="0" sz="3200" spc="145" b="1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Генеративный</a:t>
            </a:r>
            <a:r>
              <a:rPr dirty="0" sz="3200" spc="1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искусственный</a:t>
            </a:r>
            <a:r>
              <a:rPr dirty="0" sz="3200" spc="1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</a:t>
            </a:r>
            <a:r>
              <a:rPr dirty="0" sz="3200" spc="1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сыграет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0927715"/>
            <a:ext cx="8220709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92090" algn="l"/>
              </a:tabLst>
            </a:pP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впечатлений.</a:t>
            </a:r>
            <a:r>
              <a:rPr dirty="0" sz="3200" spc="1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Алгоритмы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искусственного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19530" y="10452748"/>
            <a:ext cx="15671165" cy="991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ts val="3795"/>
              </a:lnSpc>
              <a:spcBef>
                <a:spcPts val="105"/>
              </a:spcBef>
              <a:tabLst>
                <a:tab pos="2115185" algn="l"/>
                <a:tab pos="3680460" algn="l"/>
                <a:tab pos="4552315" algn="l"/>
                <a:tab pos="8351520" algn="l"/>
                <a:tab pos="11377295" algn="l"/>
              </a:tabLst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важную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роль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в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предоставлении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слушателям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персонализированных</a:t>
            </a:r>
            <a:endParaRPr sz="3200">
              <a:latin typeface="Microsoft Sans Serif"/>
              <a:cs typeface="Microsoft Sans Serif"/>
            </a:endParaRPr>
          </a:p>
          <a:p>
            <a:pPr algn="r" marR="5080">
              <a:lnSpc>
                <a:spcPts val="3795"/>
              </a:lnSpc>
              <a:tabLst>
                <a:tab pos="2649220" algn="l"/>
                <a:tab pos="4196080" algn="l"/>
              </a:tabLst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интеллекта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будут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анализировать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11395329"/>
            <a:ext cx="894334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00729" algn="l"/>
                <a:tab pos="5408930" algn="l"/>
                <a:tab pos="5877560" algn="l"/>
              </a:tabLst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пользователей,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привычки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к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прослушиванию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052736" y="11395329"/>
            <a:ext cx="662114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9590" algn="l"/>
                <a:tab pos="4098290" algn="l"/>
              </a:tabLst>
            </a:pP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контекстуальную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информацию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962170" y="10478148"/>
            <a:ext cx="2778760" cy="143192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just" marL="12700" marR="5080" indent="184150">
              <a:lnSpc>
                <a:spcPct val="94100"/>
              </a:lnSpc>
              <a:spcBef>
                <a:spcPts val="330"/>
              </a:spcBef>
            </a:pPr>
            <a:r>
              <a:rPr dirty="0" sz="3200" spc="-2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музыкальных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предпочтения 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для</a:t>
            </a:r>
            <a:r>
              <a:rPr dirty="0" sz="3200" spc="32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создания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7610" y="11878805"/>
            <a:ext cx="18929985" cy="98107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360"/>
              </a:spcBef>
              <a:tabLst>
                <a:tab pos="4800600" algn="l"/>
                <a:tab pos="7618095" algn="l"/>
                <a:tab pos="11475720" algn="l"/>
                <a:tab pos="15255240" algn="l"/>
                <a:tab pos="18688685" algn="l"/>
              </a:tabLst>
            </a:pP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персонализированных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плейлистов,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соответствующих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индивидуальным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предпочтениям</a:t>
            </a:r>
            <a:r>
              <a:rPr dirty="0" sz="32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200" spc="-50">
                <a:solidFill>
                  <a:srgbClr val="383838"/>
                </a:solidFill>
                <a:latin typeface="Microsoft Sans Serif"/>
                <a:cs typeface="Microsoft Sans Serif"/>
              </a:rPr>
              <a:t>и </a:t>
            </a:r>
            <a:r>
              <a:rPr dirty="0" sz="3200" spc="-10">
                <a:solidFill>
                  <a:srgbClr val="383838"/>
                </a:solidFill>
                <a:latin typeface="Microsoft Sans Serif"/>
                <a:cs typeface="Microsoft Sans Serif"/>
              </a:rPr>
              <a:t>настроению.</a:t>
            </a:r>
            <a:endParaRPr sz="3200">
              <a:latin typeface="Microsoft Sans Serif"/>
              <a:cs typeface="Microsoft Sans Serif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103" y="35052"/>
              <a:ext cx="19513296" cy="1343253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9050" y="154939"/>
            <a:ext cx="374713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383838"/>
                </a:solidFill>
                <a:latin typeface="Arial"/>
                <a:cs typeface="Arial"/>
              </a:rPr>
              <a:t>Қорытынды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7610" y="1090180"/>
            <a:ext cx="18921730" cy="542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27835" algn="l"/>
                <a:tab pos="3469004" algn="l"/>
                <a:tab pos="4560570" algn="l"/>
                <a:tab pos="7692390" algn="l"/>
                <a:tab pos="10868025" algn="l"/>
                <a:tab pos="14222094" algn="l"/>
                <a:tab pos="17231995" algn="l"/>
              </a:tabLst>
            </a:pP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Синтез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музыки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был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преобразован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генеративным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искусственным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интеллектом,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который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1586725"/>
            <a:ext cx="14935835" cy="542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0340" algn="l"/>
                <a:tab pos="4832985" algn="l"/>
                <a:tab pos="7244715" algn="l"/>
                <a:tab pos="10577830" algn="l"/>
                <a:tab pos="13956030" algn="l"/>
              </a:tabLst>
            </a:pPr>
            <a:r>
              <a:rPr dirty="0" sz="3400" spc="-20">
                <a:solidFill>
                  <a:srgbClr val="383838"/>
                </a:solidFill>
                <a:latin typeface="Microsoft Sans Serif"/>
                <a:cs typeface="Microsoft Sans Serif"/>
              </a:rPr>
              <a:t>дает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композиторам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огромное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разнообразие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мелодических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20">
                <a:solidFill>
                  <a:srgbClr val="383838"/>
                </a:solidFill>
                <a:latin typeface="Microsoft Sans Serif"/>
                <a:cs typeface="Microsoft Sans Serif"/>
              </a:rPr>
              <a:t>идей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602600"/>
            <a:ext cx="18920460" cy="1039494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15425419">
              <a:lnSpc>
                <a:spcPts val="3910"/>
              </a:lnSpc>
              <a:spcBef>
                <a:spcPts val="365"/>
              </a:spcBef>
              <a:tabLst>
                <a:tab pos="3745229" algn="l"/>
                <a:tab pos="6816090" algn="l"/>
                <a:tab pos="9630410" algn="l"/>
                <a:tab pos="10431145" algn="l"/>
                <a:tab pos="15436850" algn="l"/>
                <a:tab pos="16179800" algn="l"/>
                <a:tab pos="16617950" algn="l"/>
                <a:tab pos="18169890" algn="l"/>
              </a:tabLst>
            </a:pPr>
            <a:r>
              <a:rPr dirty="0" sz="34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жанров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для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экспериментов,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способствуя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творчеству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5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продуктивности. </a:t>
            </a:r>
            <a:r>
              <a:rPr dirty="0" sz="3400" spc="-20">
                <a:solidFill>
                  <a:srgbClr val="383838"/>
                </a:solidFill>
                <a:latin typeface="Microsoft Sans Serif"/>
                <a:cs typeface="Microsoft Sans Serif"/>
              </a:rPr>
              <a:t>Хотя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ИИ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		</a:t>
            </a:r>
            <a:r>
              <a:rPr dirty="0" sz="3400" spc="-20">
                <a:solidFill>
                  <a:srgbClr val="383838"/>
                </a:solidFill>
                <a:latin typeface="Microsoft Sans Serif"/>
                <a:cs typeface="Microsoft Sans Serif"/>
              </a:rPr>
              <a:t>предлагает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2584271"/>
            <a:ext cx="18971895" cy="5521960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algn="just" marL="12700" marR="5080">
              <a:lnSpc>
                <a:spcPts val="3920"/>
              </a:lnSpc>
              <a:spcBef>
                <a:spcPts val="359"/>
              </a:spcBef>
            </a:pP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интригующие</a:t>
            </a:r>
            <a:r>
              <a:rPr dirty="0" sz="3400" spc="3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возможности,</a:t>
            </a:r>
            <a:r>
              <a:rPr dirty="0" sz="3400" spc="3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сохранение</a:t>
            </a:r>
            <a:r>
              <a:rPr dirty="0" sz="3400" spc="3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самобытности</a:t>
            </a:r>
            <a:r>
              <a:rPr dirty="0" sz="3400" spc="35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композиторов</a:t>
            </a:r>
            <a:r>
              <a:rPr dirty="0" sz="3400" spc="35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требует</a:t>
            </a:r>
            <a:r>
              <a:rPr dirty="0" sz="3400" spc="36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решения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этических</a:t>
            </a:r>
            <a:r>
              <a:rPr dirty="0" sz="3400" spc="2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вопросов,</a:t>
            </a:r>
            <a:r>
              <a:rPr dirty="0" sz="3400" spc="27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таких</a:t>
            </a:r>
            <a:r>
              <a:rPr dirty="0" sz="3400" spc="2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как</a:t>
            </a:r>
            <a:r>
              <a:rPr dirty="0" sz="3400" spc="2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художественная</a:t>
            </a:r>
            <a:r>
              <a:rPr dirty="0" sz="3400" spc="27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легитимность</a:t>
            </a:r>
            <a:r>
              <a:rPr dirty="0" sz="3400" spc="2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 spc="27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авторское</a:t>
            </a:r>
            <a:r>
              <a:rPr dirty="0" sz="3400" spc="27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право.</a:t>
            </a:r>
            <a:r>
              <a:rPr dirty="0" sz="34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Для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сохранения</a:t>
            </a:r>
            <a:r>
              <a:rPr dirty="0" sz="3400" spc="484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художественной</a:t>
            </a:r>
            <a:r>
              <a:rPr dirty="0" sz="3400" spc="49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целостности</a:t>
            </a:r>
            <a:r>
              <a:rPr dirty="0" sz="3400" spc="484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необходимо</a:t>
            </a:r>
            <a:r>
              <a:rPr dirty="0" sz="3400" spc="49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найти</a:t>
            </a:r>
            <a:r>
              <a:rPr dirty="0" sz="3400" spc="490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компромисс</a:t>
            </a:r>
            <a:r>
              <a:rPr dirty="0" sz="3400" spc="484">
                <a:solidFill>
                  <a:srgbClr val="383838"/>
                </a:solidFill>
                <a:latin typeface="Microsoft Sans Serif"/>
                <a:cs typeface="Microsoft Sans Serif"/>
              </a:rPr>
              <a:t>   </a:t>
            </a:r>
            <a:r>
              <a:rPr dirty="0" sz="3400" spc="-20">
                <a:solidFill>
                  <a:srgbClr val="383838"/>
                </a:solidFill>
                <a:latin typeface="Microsoft Sans Serif"/>
                <a:cs typeface="Microsoft Sans Serif"/>
              </a:rPr>
              <a:t>между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искусственным</a:t>
            </a:r>
            <a:r>
              <a:rPr dirty="0" sz="3400" spc="-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интеллектом</a:t>
            </a:r>
            <a:r>
              <a:rPr dirty="0" sz="3400" spc="-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 spc="-10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творчеством</a:t>
            </a:r>
            <a:r>
              <a:rPr dirty="0" sz="3400" spc="-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человека.</a:t>
            </a:r>
            <a:endParaRPr sz="3400">
              <a:latin typeface="Microsoft Sans Serif"/>
              <a:cs typeface="Microsoft Sans Serif"/>
            </a:endParaRPr>
          </a:p>
          <a:p>
            <a:pPr algn="just" marL="12700">
              <a:lnSpc>
                <a:spcPct val="100000"/>
              </a:lnSpc>
              <a:spcBef>
                <a:spcPts val="3515"/>
              </a:spcBef>
            </a:pP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Ключевые</a:t>
            </a:r>
            <a:r>
              <a:rPr dirty="0" sz="3400" spc="-1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выводы:</a:t>
            </a:r>
            <a:endParaRPr sz="3400">
              <a:latin typeface="Microsoft Sans Serif"/>
              <a:cs typeface="Microsoft Sans Serif"/>
            </a:endParaRPr>
          </a:p>
          <a:p>
            <a:pPr algn="just" marL="12700" marR="107950" indent="427990">
              <a:lnSpc>
                <a:spcPts val="3910"/>
              </a:lnSpc>
              <a:spcBef>
                <a:spcPts val="295"/>
              </a:spcBef>
              <a:buChar char="-"/>
              <a:tabLst>
                <a:tab pos="440690" algn="l"/>
              </a:tabLst>
            </a:pP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3400" spc="13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GenAI</a:t>
            </a:r>
            <a:r>
              <a:rPr dirty="0" sz="34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предоставили</a:t>
            </a:r>
            <a:r>
              <a:rPr dirty="0" sz="34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музыкальным</a:t>
            </a:r>
            <a:r>
              <a:rPr dirty="0" sz="34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руководителям</a:t>
            </a:r>
            <a:r>
              <a:rPr dirty="0" sz="3400" spc="140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 spc="13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композиторам</a:t>
            </a:r>
            <a:r>
              <a:rPr dirty="0" sz="3400" spc="145">
                <a:solidFill>
                  <a:srgbClr val="383838"/>
                </a:solidFill>
                <a:latin typeface="Microsoft Sans Serif"/>
                <a:cs typeface="Microsoft Sans Serif"/>
              </a:rPr>
              <a:t> 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широкий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спектр</a:t>
            </a:r>
            <a:r>
              <a:rPr dirty="0" sz="3400" spc="2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идей</a:t>
            </a:r>
            <a:r>
              <a:rPr dirty="0" sz="3400" spc="2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относительно</a:t>
            </a:r>
            <a:r>
              <a:rPr dirty="0" sz="3400" spc="2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34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изобретений</a:t>
            </a:r>
            <a:r>
              <a:rPr dirty="0" sz="34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 spc="27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жанров,</a:t>
            </a:r>
            <a:r>
              <a:rPr dirty="0" sz="34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а</a:t>
            </a:r>
            <a:r>
              <a:rPr dirty="0" sz="3400" spc="28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также</a:t>
            </a:r>
            <a:r>
              <a:rPr dirty="0" sz="3400" spc="28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вдохновили</a:t>
            </a:r>
            <a:r>
              <a:rPr dirty="0" sz="3400" spc="29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их</a:t>
            </a:r>
            <a:r>
              <a:rPr dirty="0" sz="3400" spc="29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больше</a:t>
            </a:r>
            <a:r>
              <a:rPr dirty="0" sz="3400" spc="1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музыки.</a:t>
            </a:r>
            <a:endParaRPr sz="3400">
              <a:latin typeface="Microsoft Sans Serif"/>
              <a:cs typeface="Microsoft Sans Serif"/>
            </a:endParaRPr>
          </a:p>
          <a:p>
            <a:pPr algn="just" marL="12700" marR="144145" indent="325120">
              <a:lnSpc>
                <a:spcPts val="3910"/>
              </a:lnSpc>
              <a:buChar char="-"/>
              <a:tabLst>
                <a:tab pos="337820" algn="l"/>
              </a:tabLst>
            </a:pP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Модель</a:t>
            </a:r>
            <a:r>
              <a:rPr dirty="0" sz="3400" spc="4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GenAI</a:t>
            </a:r>
            <a:r>
              <a:rPr dirty="0" sz="3400" spc="43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помогает</a:t>
            </a:r>
            <a:r>
              <a:rPr dirty="0" sz="3400" spc="4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создавать</a:t>
            </a:r>
            <a:r>
              <a:rPr dirty="0" sz="3400" spc="4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другую</a:t>
            </a:r>
            <a:r>
              <a:rPr dirty="0" sz="3400" spc="4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музыку</a:t>
            </a:r>
            <a:r>
              <a:rPr dirty="0" sz="3400" spc="4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</a:t>
            </a:r>
            <a:r>
              <a:rPr dirty="0" sz="3400" spc="44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повышать</a:t>
            </a:r>
            <a:r>
              <a:rPr dirty="0" sz="3400" spc="4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производительность,</a:t>
            </a:r>
            <a:r>
              <a:rPr dirty="0" sz="3400" spc="434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она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не</a:t>
            </a:r>
            <a:r>
              <a:rPr dirty="0" sz="3400" spc="-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добавить</a:t>
            </a:r>
            <a:r>
              <a:rPr dirty="0" sz="3400" spc="-2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человеческого</a:t>
            </a:r>
            <a:r>
              <a:rPr dirty="0" sz="3400" spc="-25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прикосновения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>
                <a:solidFill>
                  <a:srgbClr val="383838"/>
                </a:solidFill>
                <a:latin typeface="Microsoft Sans Serif"/>
                <a:cs typeface="Microsoft Sans Serif"/>
              </a:rPr>
              <a:t>или</a:t>
            </a:r>
            <a:r>
              <a:rPr dirty="0" sz="3400" spc="-30">
                <a:solidFill>
                  <a:srgbClr val="383838"/>
                </a:solidFill>
                <a:latin typeface="Microsoft Sans Serif"/>
                <a:cs typeface="Microsoft Sans Serif"/>
              </a:rPr>
              <a:t> </a:t>
            </a:r>
            <a:r>
              <a:rPr dirty="0" sz="3400" spc="-10">
                <a:solidFill>
                  <a:srgbClr val="383838"/>
                </a:solidFill>
                <a:latin typeface="Microsoft Sans Serif"/>
                <a:cs typeface="Microsoft Sans Serif"/>
              </a:rPr>
              <a:t>эмоций.</a:t>
            </a:r>
            <a:endParaRPr sz="34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903" y="1025651"/>
              <a:ext cx="19078956" cy="840181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5547" y="1795272"/>
            <a:ext cx="7168896" cy="50383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7610" y="195453"/>
            <a:ext cx="18303875" cy="1456690"/>
          </a:xfrm>
          <a:prstGeom prst="rect"/>
        </p:spPr>
        <p:txBody>
          <a:bodyPr wrap="square" lIns="0" tIns="57150" rIns="0" bIns="0" rtlCol="0" vert="horz">
            <a:spAutoFit/>
          </a:bodyPr>
          <a:lstStyle/>
          <a:p>
            <a:pPr marL="12700" marR="5080">
              <a:lnSpc>
                <a:spcPts val="5510"/>
              </a:lnSpc>
              <a:spcBef>
                <a:spcPts val="450"/>
              </a:spcBef>
            </a:pPr>
            <a:r>
              <a:rPr dirty="0"/>
              <a:t>Өнер</a:t>
            </a:r>
            <a:r>
              <a:rPr dirty="0" spc="-155"/>
              <a:t> </a:t>
            </a:r>
            <a:r>
              <a:rPr dirty="0"/>
              <a:t>жасауға</a:t>
            </a:r>
            <a:r>
              <a:rPr dirty="0" spc="-155"/>
              <a:t> </a:t>
            </a:r>
            <a:r>
              <a:rPr dirty="0"/>
              <a:t>арналған</a:t>
            </a:r>
            <a:r>
              <a:rPr dirty="0" spc="-160"/>
              <a:t> </a:t>
            </a:r>
            <a:r>
              <a:rPr dirty="0"/>
              <a:t>мысалдар,</a:t>
            </a:r>
            <a:r>
              <a:rPr dirty="0" spc="-155"/>
              <a:t> </a:t>
            </a:r>
            <a:r>
              <a:rPr dirty="0"/>
              <a:t>бағдарламалық</a:t>
            </a:r>
            <a:r>
              <a:rPr dirty="0" spc="-155"/>
              <a:t> </a:t>
            </a:r>
            <a:r>
              <a:rPr dirty="0"/>
              <a:t>құралдар</a:t>
            </a:r>
            <a:r>
              <a:rPr dirty="0" spc="-155"/>
              <a:t> </a:t>
            </a:r>
            <a:r>
              <a:rPr dirty="0" spc="-20"/>
              <a:t>және </a:t>
            </a:r>
            <a:r>
              <a:rPr dirty="0" spc="-10"/>
              <a:t>құралдар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1729409"/>
            <a:ext cx="11414125" cy="835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8595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Times New Roman"/>
                <a:cs typeface="Times New Roman"/>
              </a:rPr>
              <a:t>Майкл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Хансмайердің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цифрлық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өндірісі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арқылы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жасалған </a:t>
            </a:r>
            <a:r>
              <a:rPr dirty="0" sz="3600">
                <a:latin typeface="Times New Roman"/>
                <a:cs typeface="Times New Roman"/>
              </a:rPr>
              <a:t>генеративті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баған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дизайны.</a:t>
            </a:r>
            <a:endParaRPr sz="3600">
              <a:latin typeface="Times New Roman"/>
              <a:cs typeface="Times New Roman"/>
            </a:endParaRPr>
          </a:p>
          <a:p>
            <a:pPr marL="12700" marR="60960">
              <a:lnSpc>
                <a:spcPct val="100000"/>
              </a:lnSpc>
              <a:spcBef>
                <a:spcPts val="375"/>
              </a:spcBef>
            </a:pPr>
            <a:r>
              <a:rPr dirty="0" sz="3600">
                <a:latin typeface="Times New Roman"/>
                <a:cs typeface="Times New Roman"/>
              </a:rPr>
              <a:t>2010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жылы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Майкл</a:t>
            </a:r>
            <a:r>
              <a:rPr dirty="0" sz="3600" spc="-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Хансмайер</a:t>
            </a:r>
            <a:r>
              <a:rPr dirty="0" sz="3600" spc="-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«Бөлінген</a:t>
            </a:r>
            <a:r>
              <a:rPr dirty="0" sz="3600" spc="-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бағандар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–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 spc="-20">
                <a:latin typeface="Times New Roman"/>
                <a:cs typeface="Times New Roman"/>
              </a:rPr>
              <a:t>жаңа </a:t>
            </a:r>
            <a:r>
              <a:rPr dirty="0" sz="3600">
                <a:latin typeface="Times New Roman"/>
                <a:cs typeface="Times New Roman"/>
              </a:rPr>
              <a:t>тәртіп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(2010)»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атты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жобада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сәулеттік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бағандарды</a:t>
            </a:r>
            <a:r>
              <a:rPr dirty="0" sz="3600" spc="-8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жасады. </a:t>
            </a:r>
            <a:r>
              <a:rPr dirty="0" sz="3600">
                <a:latin typeface="Times New Roman"/>
                <a:cs typeface="Times New Roman"/>
              </a:rPr>
              <a:t>Жұмыста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қайталанатын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бөлудің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қарапайым</a:t>
            </a:r>
            <a:r>
              <a:rPr dirty="0" sz="3600" spc="-10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процесі </a:t>
            </a:r>
            <a:r>
              <a:rPr dirty="0" sz="3600">
                <a:latin typeface="Times New Roman"/>
                <a:cs typeface="Times New Roman"/>
              </a:rPr>
              <a:t>күрделі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архитектуралық</a:t>
            </a:r>
            <a:r>
              <a:rPr dirty="0" sz="3600" spc="-10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үлгілерді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қалай</a:t>
            </a:r>
            <a:r>
              <a:rPr dirty="0" sz="3600" spc="-10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жасауға </a:t>
            </a:r>
            <a:r>
              <a:rPr dirty="0" sz="3600">
                <a:latin typeface="Times New Roman"/>
                <a:cs typeface="Times New Roman"/>
              </a:rPr>
              <a:t>болатынын</a:t>
            </a:r>
            <a:r>
              <a:rPr dirty="0" sz="3600" spc="-12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зерттеді.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Жеке</a:t>
            </a:r>
            <a:r>
              <a:rPr dirty="0" sz="3600" spc="-114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бағандарды</a:t>
            </a:r>
            <a:r>
              <a:rPr dirty="0" sz="3600" spc="-11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тікелей </a:t>
            </a:r>
            <a:r>
              <a:rPr dirty="0" sz="3600">
                <a:latin typeface="Times New Roman"/>
                <a:cs typeface="Times New Roman"/>
              </a:rPr>
              <a:t>жобалаудың</a:t>
            </a:r>
            <a:r>
              <a:rPr dirty="0" sz="3600" spc="-12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орнына,</a:t>
            </a:r>
            <a:r>
              <a:rPr dirty="0" sz="3600" spc="-12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Гансмайер</a:t>
            </a:r>
            <a:r>
              <a:rPr dirty="0" sz="3600" spc="-12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бағандарды</a:t>
            </a:r>
            <a:r>
              <a:rPr dirty="0" sz="3600" spc="-12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автоматты </a:t>
            </a:r>
            <a:r>
              <a:rPr dirty="0" sz="3600">
                <a:latin typeface="Times New Roman"/>
                <a:cs typeface="Times New Roman"/>
              </a:rPr>
              <a:t>түрде</a:t>
            </a:r>
            <a:r>
              <a:rPr dirty="0" sz="3600" spc="-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жасауға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мүмкіндік</a:t>
            </a:r>
            <a:r>
              <a:rPr dirty="0" sz="3600" spc="-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беретін</a:t>
            </a:r>
            <a:r>
              <a:rPr dirty="0" sz="3600" spc="-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процесті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әзірледі.</a:t>
            </a:r>
            <a:endParaRPr sz="3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75"/>
              </a:spcBef>
            </a:pPr>
            <a:r>
              <a:rPr dirty="0" sz="3600">
                <a:latin typeface="Times New Roman"/>
                <a:cs typeface="Times New Roman"/>
              </a:rPr>
              <a:t>Генеративті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өнер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–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жаңа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идеяларды,</a:t>
            </a:r>
            <a:r>
              <a:rPr dirty="0" sz="3600" spc="-7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пішіндерді, </a:t>
            </a:r>
            <a:r>
              <a:rPr dirty="0" sz="3600">
                <a:latin typeface="Times New Roman"/>
                <a:cs typeface="Times New Roman"/>
              </a:rPr>
              <a:t>пішіндерді,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түстерді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немесе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үлгілерді</a:t>
            </a:r>
            <a:r>
              <a:rPr dirty="0" sz="3600" spc="-10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алгоритмдік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түрде </a:t>
            </a:r>
            <a:r>
              <a:rPr dirty="0" sz="3600">
                <a:latin typeface="Times New Roman"/>
                <a:cs typeface="Times New Roman"/>
              </a:rPr>
              <a:t>жасау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процесі.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Біріншіден,</a:t>
            </a:r>
            <a:r>
              <a:rPr dirty="0" sz="3600" spc="-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сіз</a:t>
            </a:r>
            <a:r>
              <a:rPr dirty="0" sz="3600" spc="-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жасау</a:t>
            </a:r>
            <a:r>
              <a:rPr dirty="0" sz="3600" spc="-6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процесінің </a:t>
            </a:r>
            <a:r>
              <a:rPr dirty="0" sz="3600">
                <a:latin typeface="Times New Roman"/>
                <a:cs typeface="Times New Roman"/>
              </a:rPr>
              <a:t>шекараларын</a:t>
            </a:r>
            <a:r>
              <a:rPr dirty="0" sz="3600" spc="-14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анықтайтын</a:t>
            </a:r>
            <a:r>
              <a:rPr dirty="0" sz="3600" spc="-14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ережелер</a:t>
            </a:r>
            <a:r>
              <a:rPr dirty="0" sz="3600" spc="-13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жасайсыз.</a:t>
            </a:r>
            <a:r>
              <a:rPr dirty="0" sz="3600" spc="-13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Содан </a:t>
            </a:r>
            <a:r>
              <a:rPr dirty="0" sz="3600">
                <a:latin typeface="Times New Roman"/>
                <a:cs typeface="Times New Roman"/>
              </a:rPr>
              <a:t>кейін</a:t>
            </a:r>
            <a:r>
              <a:rPr dirty="0" sz="3600" spc="-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компьютер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немесе,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әдетте,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адам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-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жаңа</a:t>
            </a:r>
            <a:r>
              <a:rPr dirty="0" sz="3600" spc="-5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жұмыстарды </a:t>
            </a:r>
            <a:r>
              <a:rPr dirty="0" sz="3600">
                <a:latin typeface="Times New Roman"/>
                <a:cs typeface="Times New Roman"/>
              </a:rPr>
              <a:t>жасау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үшін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осы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ережелерді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сақтайды.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05104" y="1101852"/>
            <a:ext cx="6432804" cy="587806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59967" y="7242047"/>
            <a:ext cx="6080759" cy="501091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498780" y="201028"/>
            <a:ext cx="165671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Маноло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16810" y="201028"/>
            <a:ext cx="15354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Гамбоа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417288" y="201028"/>
            <a:ext cx="14382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Наона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,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219419" y="201028"/>
            <a:ext cx="28359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аргентинского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5427439" y="201028"/>
            <a:ext cx="22764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художника,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071579" y="201028"/>
            <a:ext cx="16783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который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7610" y="191503"/>
            <a:ext cx="6294120" cy="1110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270"/>
              </a:lnSpc>
              <a:spcBef>
                <a:spcPts val="100"/>
              </a:spcBef>
              <a:tabLst>
                <a:tab pos="3267075" algn="l"/>
              </a:tabLst>
            </a:pP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Генеративное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4275"/>
              </a:lnSpc>
              <a:tabLst>
                <a:tab pos="293814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использует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алгоритмические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41488" y="725005"/>
            <a:ext cx="51333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7599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инструменты,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включая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97610" y="1106043"/>
            <a:ext cx="12444095" cy="2462530"/>
          </a:xfrm>
          <a:prstGeom prst="rect">
            <a:avLst/>
          </a:prstGeom>
        </p:spPr>
        <p:txBody>
          <a:bodyPr wrap="square" lIns="0" tIns="15621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30"/>
              </a:spcBef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Обработку,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создания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произведений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искусства.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40"/>
              </a:lnSpc>
              <a:spcBef>
                <a:spcPts val="141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3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отличие</a:t>
            </a:r>
            <a:r>
              <a:rPr dirty="0" sz="3600" spc="3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от</a:t>
            </a:r>
            <a:r>
              <a:rPr dirty="0" sz="3600" spc="3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традиционных</a:t>
            </a:r>
            <a:r>
              <a:rPr dirty="0" sz="3600" spc="3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художников,</a:t>
            </a:r>
            <a:r>
              <a:rPr dirty="0" sz="3600" spc="3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3600" spc="3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могут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тратить</a:t>
            </a:r>
            <a:r>
              <a:rPr dirty="0" sz="3600" spc="3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дни</a:t>
            </a:r>
            <a:r>
              <a:rPr dirty="0" sz="3600" spc="3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или</a:t>
            </a:r>
            <a:r>
              <a:rPr dirty="0" sz="3600" spc="3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даже</a:t>
            </a:r>
            <a:r>
              <a:rPr dirty="0" sz="3600" spc="3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месяцы</a:t>
            </a:r>
            <a:r>
              <a:rPr dirty="0" sz="3600" spc="3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600" spc="3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изучение</a:t>
            </a:r>
            <a:r>
              <a:rPr dirty="0" sz="3600" spc="3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одной</a:t>
            </a:r>
            <a:r>
              <a:rPr dirty="0" sz="3600" spc="3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идеи,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художники</a:t>
            </a:r>
            <a:r>
              <a:rPr dirty="0" sz="3600" spc="6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</a:t>
            </a:r>
            <a:r>
              <a:rPr dirty="0" sz="3600" spc="6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кода</a:t>
            </a:r>
            <a:r>
              <a:rPr dirty="0" sz="3600" spc="7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используют</a:t>
            </a:r>
            <a:r>
              <a:rPr dirty="0" sz="3600" spc="7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компьютеры</a:t>
            </a:r>
            <a:r>
              <a:rPr dirty="0" sz="3600" spc="6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97610" y="3520947"/>
            <a:ext cx="12447270" cy="566483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12700" marR="350520">
              <a:lnSpc>
                <a:spcPts val="4140"/>
              </a:lnSpc>
              <a:spcBef>
                <a:spcPts val="38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генерации</a:t>
            </a:r>
            <a:r>
              <a:rPr dirty="0" sz="3600" spc="52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тысяч</a:t>
            </a:r>
            <a:r>
              <a:rPr dirty="0" sz="3600" spc="5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идей</a:t>
            </a:r>
            <a:r>
              <a:rPr dirty="0" sz="3600" spc="5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за</a:t>
            </a:r>
            <a:r>
              <a:rPr dirty="0" sz="3600" spc="5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миллисекунды.</a:t>
            </a:r>
            <a:r>
              <a:rPr dirty="0" sz="3600" spc="5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Генеративные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художники</a:t>
            </a:r>
            <a:r>
              <a:rPr dirty="0" sz="3600" spc="58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используют</a:t>
            </a:r>
            <a:r>
              <a:rPr dirty="0" sz="3600" spc="60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современные</a:t>
            </a:r>
            <a:r>
              <a:rPr dirty="0" sz="3600" spc="59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вычислительные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мощности</a:t>
            </a:r>
            <a:r>
              <a:rPr dirty="0" sz="3600" spc="6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6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изобретения</a:t>
            </a:r>
            <a:r>
              <a:rPr dirty="0" sz="3600" spc="6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новой</a:t>
            </a:r>
            <a:r>
              <a:rPr dirty="0" sz="3600" spc="6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эстетики</a:t>
            </a:r>
            <a:r>
              <a:rPr dirty="0" sz="3600" spc="6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 spc="6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инструктируя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программы</a:t>
            </a:r>
            <a:r>
              <a:rPr dirty="0" sz="3600" spc="6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работать</a:t>
            </a:r>
            <a:r>
              <a:rPr dirty="0" sz="3600" spc="6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6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рамках</a:t>
            </a:r>
            <a:r>
              <a:rPr dirty="0" sz="3600" spc="6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набора</a:t>
            </a:r>
            <a:r>
              <a:rPr dirty="0" sz="3600" spc="62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художественных ограничений</a:t>
            </a:r>
            <a:r>
              <a:rPr dirty="0" sz="3600" spc="-1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направляя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процесс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желаемому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результату.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3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3600" spc="-20" b="1">
                <a:solidFill>
                  <a:srgbClr val="080808"/>
                </a:solidFill>
                <a:latin typeface="Times New Roman"/>
                <a:cs typeface="Times New Roman"/>
              </a:rPr>
              <a:t>Генеративное</a:t>
            </a:r>
            <a:r>
              <a:rPr dirty="0" sz="3600" spc="-17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r>
              <a:rPr dirty="0" sz="3600" spc="-16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Маноло</a:t>
            </a:r>
            <a:r>
              <a:rPr dirty="0" sz="3600" spc="-16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Гамбоа</a:t>
            </a:r>
            <a:r>
              <a:rPr dirty="0" sz="3600" spc="-16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Наон.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40"/>
              </a:lnSpc>
              <a:spcBef>
                <a:spcPts val="148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Этот</a:t>
            </a:r>
            <a:r>
              <a:rPr dirty="0" sz="3600" spc="2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метод</a:t>
            </a:r>
            <a:r>
              <a:rPr dirty="0" sz="3600" spc="2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значительно</a:t>
            </a:r>
            <a:r>
              <a:rPr dirty="0" sz="36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сокращает</a:t>
            </a:r>
            <a:r>
              <a:rPr dirty="0" sz="3600" spc="2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исследовательскую</a:t>
            </a:r>
            <a:r>
              <a:rPr dirty="0" sz="3600" spc="2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фазу</a:t>
            </a:r>
            <a:r>
              <a:rPr dirty="0" sz="36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в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искусстве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дизайне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часто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приводит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неожиданным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сложным</a:t>
            </a:r>
            <a:r>
              <a:rPr dirty="0" sz="3600" spc="61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новым</a:t>
            </a:r>
            <a:r>
              <a:rPr dirty="0" sz="3600" spc="61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идеям.</a:t>
            </a:r>
            <a:r>
              <a:rPr dirty="0" sz="3600" spc="62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62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качестве</a:t>
            </a:r>
            <a:r>
              <a:rPr dirty="0" sz="3600" spc="62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исключительно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04525" y="9110598"/>
            <a:ext cx="89128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81655" algn="l"/>
                <a:tab pos="4218940" algn="l"/>
                <a:tab pos="7515859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руководства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по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кодированию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вашего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856215" y="9636379"/>
            <a:ext cx="93351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70250" algn="l"/>
                <a:tab pos="563245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рекомендуется</a:t>
            </a:r>
            <a:r>
              <a:rPr dirty="0" sz="3600" spc="-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u="heavy" sz="3600" spc="-25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The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97610" y="9095359"/>
            <a:ext cx="2856230" cy="1100455"/>
          </a:xfrm>
          <a:prstGeom prst="rect">
            <a:avLst/>
          </a:prstGeom>
        </p:spPr>
        <p:txBody>
          <a:bodyPr wrap="square" lIns="0" tIns="48894" rIns="0" bIns="0" rtlCol="0" vert="horz">
            <a:spAutoFit/>
          </a:bodyPr>
          <a:lstStyle/>
          <a:p>
            <a:pPr marL="12700" marR="5080">
              <a:lnSpc>
                <a:spcPts val="4140"/>
              </a:lnSpc>
              <a:spcBef>
                <a:spcPts val="384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практического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собственного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97610" y="10148189"/>
            <a:ext cx="29362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Nature</a:t>
            </a:r>
            <a:r>
              <a:rPr dirty="0" u="heavy" sz="3600" spc="-114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heavy" sz="3600" spc="-114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6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Code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839" y="35052"/>
              <a:ext cx="19747992" cy="13057632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24004" y="1089660"/>
            <a:ext cx="7504176" cy="487222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52476" y="8953500"/>
            <a:ext cx="6861047" cy="45689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Пример</a:t>
            </a:r>
            <a:r>
              <a:rPr dirty="0" spc="-135"/>
              <a:t> </a:t>
            </a:r>
            <a:r>
              <a:rPr dirty="0"/>
              <a:t>генеративного</a:t>
            </a:r>
            <a:r>
              <a:rPr dirty="0" spc="-130"/>
              <a:t> </a:t>
            </a:r>
            <a:r>
              <a:rPr dirty="0"/>
              <a:t>искусства:</a:t>
            </a:r>
            <a:r>
              <a:rPr dirty="0" spc="-130"/>
              <a:t> </a:t>
            </a:r>
            <a:r>
              <a:rPr dirty="0"/>
              <a:t>Майкл</a:t>
            </a:r>
            <a:r>
              <a:rPr dirty="0" spc="-130"/>
              <a:t> </a:t>
            </a:r>
            <a:r>
              <a:rPr dirty="0" spc="-10"/>
              <a:t>Хансмейер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003732"/>
            <a:ext cx="11347450" cy="1452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2855"/>
              </a:lnSpc>
              <a:spcBef>
                <a:spcPts val="100"/>
              </a:spcBef>
            </a:pPr>
            <a:r>
              <a:rPr dirty="0" u="heavy" sz="24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Майкл</a:t>
            </a:r>
            <a:r>
              <a:rPr dirty="0" u="heavy" sz="2400" spc="465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4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Хансмейер</a:t>
            </a:r>
            <a:r>
              <a:rPr dirty="0" sz="2400" spc="-75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4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архитектор,</a:t>
            </a:r>
            <a:r>
              <a:rPr dirty="0" sz="2400" spc="4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который</a:t>
            </a:r>
            <a:r>
              <a:rPr dirty="0" sz="2400" spc="4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рассматривает</a:t>
            </a:r>
            <a:r>
              <a:rPr dirty="0" sz="2400" spc="4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генеративный</a:t>
            </a:r>
            <a:r>
              <a:rPr dirty="0" sz="2400" spc="4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дизайн</a:t>
            </a:r>
            <a:r>
              <a:rPr dirty="0" sz="2400" spc="4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760"/>
              </a:lnSpc>
              <a:spcBef>
                <a:spcPts val="170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«размышление</a:t>
            </a:r>
            <a:r>
              <a:rPr dirty="0" sz="2400" spc="4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2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проектировании</a:t>
            </a:r>
            <a:r>
              <a:rPr dirty="0" sz="24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не</a:t>
            </a:r>
            <a:r>
              <a:rPr dirty="0" sz="2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объекта,</a:t>
            </a:r>
            <a:r>
              <a:rPr dirty="0" sz="2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24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процесса</a:t>
            </a:r>
            <a:r>
              <a:rPr dirty="0" sz="24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создания</a:t>
            </a:r>
            <a:r>
              <a:rPr dirty="0" sz="2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объектов».</a:t>
            </a:r>
            <a:r>
              <a:rPr dirty="0" sz="2400" spc="43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Этот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процесс</a:t>
            </a:r>
            <a:r>
              <a:rPr dirty="0" sz="2400" spc="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допускает</a:t>
            </a:r>
            <a:r>
              <a:rPr dirty="0" sz="2400" spc="1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более</a:t>
            </a:r>
            <a:r>
              <a:rPr dirty="0" sz="2400" spc="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искусственную</a:t>
            </a:r>
            <a:r>
              <a:rPr dirty="0" sz="2400" spc="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интуицию</a:t>
            </a:r>
            <a:r>
              <a:rPr dirty="0" sz="2400" spc="1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счастливые</a:t>
            </a:r>
            <a:r>
              <a:rPr dirty="0" sz="2400" spc="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случайности</a:t>
            </a:r>
            <a:r>
              <a:rPr dirty="0" sz="2400" spc="1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новые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идеи,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обычно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нужно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время,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чтобы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наткнуться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4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них.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2575636"/>
            <a:ext cx="2164080" cy="109220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>
              <a:lnSpc>
                <a:spcPts val="2760"/>
              </a:lnSpc>
              <a:spcBef>
                <a:spcPts val="290"/>
              </a:spcBef>
            </a:pPr>
            <a:r>
              <a:rPr dirty="0" sz="2400" spc="-10" b="1">
                <a:solidFill>
                  <a:srgbClr val="080808"/>
                </a:solidFill>
                <a:latin typeface="Times New Roman"/>
                <a:cs typeface="Times New Roman"/>
              </a:rPr>
              <a:t>Генеративная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вычислительной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(</a:t>
            </a:r>
            <a:r>
              <a:rPr dirty="0" u="heavy" sz="24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2018</a:t>
            </a:r>
            <a:r>
              <a:rPr dirty="0" sz="2400" spc="-75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75520" y="2588336"/>
            <a:ext cx="6609715" cy="7416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86360" marR="5080" indent="-74295">
              <a:lnSpc>
                <a:spcPts val="2760"/>
              </a:lnSpc>
              <a:spcBef>
                <a:spcPts val="290"/>
              </a:spcBef>
              <a:tabLst>
                <a:tab pos="1949450" algn="l"/>
                <a:tab pos="2080260" algn="l"/>
                <a:tab pos="2908935" algn="l"/>
                <a:tab pos="3528695" algn="l"/>
                <a:tab pos="3807460" algn="l"/>
                <a:tab pos="4519930" algn="l"/>
                <a:tab pos="5878195" algn="l"/>
                <a:tab pos="6155055" algn="l"/>
              </a:tabLst>
            </a:pPr>
            <a:r>
              <a:rPr dirty="0" sz="2400" spc="-10" b="1">
                <a:solidFill>
                  <a:srgbClr val="080808"/>
                </a:solidFill>
                <a:latin typeface="Times New Roman"/>
                <a:cs typeface="Times New Roman"/>
              </a:rPr>
              <a:t>архитектура</a:t>
            </a:r>
            <a:r>
              <a:rPr dirty="0" sz="2400" b="1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400" spc="-10" b="1">
                <a:solidFill>
                  <a:srgbClr val="080808"/>
                </a:solidFill>
                <a:latin typeface="Times New Roman"/>
                <a:cs typeface="Times New Roman"/>
              </a:rPr>
              <a:t>Майкла</a:t>
            </a:r>
            <a:r>
              <a:rPr dirty="0" sz="24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20" b="1">
                <a:solidFill>
                  <a:srgbClr val="080808"/>
                </a:solidFill>
                <a:latin typeface="Times New Roman"/>
                <a:cs typeface="Times New Roman"/>
              </a:rPr>
              <a:t>Хансмейера.</a:t>
            </a:r>
            <a:r>
              <a:rPr dirty="0" sz="2400" spc="-3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этом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архитектуры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набор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грота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был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разработан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400" spc="-35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867112" y="2585796"/>
            <a:ext cx="828675" cy="7416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 indent="19050">
              <a:lnSpc>
                <a:spcPts val="2760"/>
              </a:lnSpc>
              <a:spcBef>
                <a:spcPts val="290"/>
              </a:spcBef>
            </a:pP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ярком 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оперы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875289" y="2585796"/>
            <a:ext cx="1243330" cy="7416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 indent="130175">
              <a:lnSpc>
                <a:spcPts val="2760"/>
              </a:lnSpc>
              <a:spcBef>
                <a:spcPts val="290"/>
              </a:spcBef>
            </a:pP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примере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Моцарта.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7610" y="3788067"/>
            <a:ext cx="18977610" cy="998855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just" marL="12700" marR="7658100">
              <a:lnSpc>
                <a:spcPts val="2760"/>
              </a:lnSpc>
              <a:spcBef>
                <a:spcPts val="290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Используя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вычислительные</a:t>
            </a:r>
            <a:r>
              <a:rPr dirty="0" sz="2400" spc="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инструменты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быстрого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изучения,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оптимизации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тестирования</a:t>
            </a:r>
            <a:r>
              <a:rPr dirty="0" sz="2400" spc="1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творческих</a:t>
            </a:r>
            <a:r>
              <a:rPr dirty="0" sz="24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дизайнерских</a:t>
            </a:r>
            <a:r>
              <a:rPr dirty="0" sz="2400" spc="1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идей,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такие</a:t>
            </a:r>
            <a:r>
              <a:rPr dirty="0" sz="2400" spc="1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художники,</a:t>
            </a:r>
            <a:r>
              <a:rPr dirty="0" sz="24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Хансмейер,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максимально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расширяют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возможности</a:t>
            </a:r>
            <a:r>
              <a:rPr dirty="0" sz="24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творчества.</a:t>
            </a:r>
            <a:endParaRPr sz="2400">
              <a:latin typeface="Times New Roman"/>
              <a:cs typeface="Times New Roman"/>
            </a:endParaRPr>
          </a:p>
          <a:p>
            <a:pPr algn="just" marL="12700" marR="7760970">
              <a:lnSpc>
                <a:spcPts val="2760"/>
              </a:lnSpc>
              <a:spcBef>
                <a:spcPts val="1360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Хансмейер</a:t>
            </a:r>
            <a:r>
              <a:rPr dirty="0" sz="24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использовал</a:t>
            </a:r>
            <a:r>
              <a:rPr dirty="0" sz="24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генеративный</a:t>
            </a:r>
            <a:r>
              <a:rPr dirty="0" sz="2400" spc="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дизайн,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чтобы</a:t>
            </a:r>
            <a:r>
              <a:rPr dirty="0" sz="24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создать</a:t>
            </a:r>
            <a:r>
              <a:rPr dirty="0" sz="24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набор</a:t>
            </a:r>
            <a:r>
              <a:rPr dirty="0" sz="24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грота</a:t>
            </a:r>
            <a:r>
              <a:rPr dirty="0" sz="24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оперы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Моцарта</a:t>
            </a:r>
            <a:r>
              <a:rPr dirty="0" sz="24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изображении</a:t>
            </a:r>
            <a:r>
              <a:rPr dirty="0" sz="24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выше.</a:t>
            </a:r>
            <a:endParaRPr sz="2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930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«В</a:t>
            </a:r>
            <a:r>
              <a:rPr dirty="0" sz="2400" spc="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процессе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проектирования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достигается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баланс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между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ожидаемым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неожиданным,</a:t>
            </a:r>
            <a:endParaRPr sz="2400">
              <a:latin typeface="Times New Roman"/>
              <a:cs typeface="Times New Roman"/>
            </a:endParaRPr>
          </a:p>
          <a:p>
            <a:pPr algn="just" marL="12700" marR="179070">
              <a:lnSpc>
                <a:spcPts val="2770"/>
              </a:lnSpc>
              <a:spcBef>
                <a:spcPts val="209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между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контролем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отказом.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Хотя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процессы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детерминированы,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результаты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нельзя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предвидеть.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Компьютер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обретает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способность</a:t>
            </a:r>
            <a:r>
              <a:rPr dirty="0" sz="24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удивлять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нас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».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Майкл</a:t>
            </a:r>
            <a:r>
              <a:rPr dirty="0" sz="24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Хансмайер</a:t>
            </a:r>
            <a:endParaRPr sz="2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919"/>
              </a:spcBef>
            </a:pPr>
            <a:r>
              <a:rPr dirty="0" sz="2400" spc="-10" b="1">
                <a:solidFill>
                  <a:srgbClr val="080808"/>
                </a:solidFill>
                <a:latin typeface="Times New Roman"/>
                <a:cs typeface="Times New Roman"/>
              </a:rPr>
              <a:t>Мукарнас,</a:t>
            </a:r>
            <a:r>
              <a:rPr dirty="0" sz="2400" spc="-9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80808"/>
                </a:solidFill>
                <a:latin typeface="Times New Roman"/>
                <a:cs typeface="Times New Roman"/>
              </a:rPr>
              <a:t>Майкл</a:t>
            </a:r>
            <a:r>
              <a:rPr dirty="0" sz="2400" spc="-9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080808"/>
                </a:solidFill>
                <a:latin typeface="Times New Roman"/>
                <a:cs typeface="Times New Roman"/>
              </a:rPr>
              <a:t>Хансмейер.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760"/>
              </a:lnSpc>
              <a:spcBef>
                <a:spcPts val="215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Мукарны</a:t>
            </a:r>
            <a:r>
              <a:rPr dirty="0" sz="2400" spc="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тщательно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продуманные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декоративные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своды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некоторые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самых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ранних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самых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впечатляющих</a:t>
            </a:r>
            <a:r>
              <a:rPr dirty="0" sz="24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примеров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архитектурного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дизайна,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основанного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правилах.</a:t>
            </a:r>
            <a:r>
              <a:rPr dirty="0" sz="24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Используя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достижения</a:t>
            </a:r>
            <a:r>
              <a:rPr dirty="0" sz="24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области</a:t>
            </a:r>
            <a:r>
              <a:rPr dirty="0" sz="24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вычислительного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проектирования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цифрового</a:t>
            </a:r>
            <a:r>
              <a:rPr dirty="0" sz="24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производства,</a:t>
            </a:r>
            <a:r>
              <a:rPr dirty="0" sz="24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Хансмейер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предлагает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нам</a:t>
            </a:r>
            <a:r>
              <a:rPr dirty="0" sz="2400" spc="3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пересмотреть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эти</a:t>
            </a:r>
            <a:r>
              <a:rPr dirty="0" sz="24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типологии.</a:t>
            </a:r>
            <a:r>
              <a:rPr dirty="0" sz="2400" spc="3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r>
              <a:rPr dirty="0" sz="2400" spc="2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генеративный</a:t>
            </a:r>
            <a:r>
              <a:rPr dirty="0" sz="24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художественный</a:t>
            </a:r>
            <a:r>
              <a:rPr dirty="0" sz="2400" spc="2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процесс</a:t>
            </a:r>
            <a:r>
              <a:rPr dirty="0" sz="2400" spc="3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позволяет</a:t>
            </a:r>
            <a:r>
              <a:rPr dirty="0" sz="24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ему</a:t>
            </a:r>
            <a:r>
              <a:rPr dirty="0" sz="2400" spc="3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создавать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объекты</a:t>
            </a:r>
            <a:r>
              <a:rPr dirty="0" sz="24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исключительной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широты</a:t>
            </a:r>
            <a:r>
              <a:rPr dirty="0" sz="2400" spc="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глубины;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бесконечные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вариации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дизайна</a:t>
            </a:r>
            <a:r>
              <a:rPr dirty="0" sz="2400" spc="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богатством</a:t>
            </a:r>
            <a:r>
              <a:rPr dirty="0" sz="2400" spc="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деталей,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могут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снова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вызвать</a:t>
            </a:r>
            <a:r>
              <a:rPr dirty="0" sz="2400" spc="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изумление,</a:t>
            </a:r>
            <a:r>
              <a:rPr dirty="0" sz="2400" spc="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любопытство</a:t>
            </a:r>
            <a:r>
              <a:rPr dirty="0" sz="24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недоумение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этих</a:t>
            </a:r>
            <a:r>
              <a:rPr dirty="0" sz="24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традиционных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архитектурных</a:t>
            </a:r>
            <a:r>
              <a:rPr dirty="0" sz="24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чудес.</a:t>
            </a:r>
            <a:endParaRPr sz="2400">
              <a:latin typeface="Times New Roman"/>
              <a:cs typeface="Times New Roman"/>
            </a:endParaRPr>
          </a:p>
          <a:p>
            <a:pPr algn="just" marL="12700">
              <a:lnSpc>
                <a:spcPts val="2545"/>
              </a:lnSpc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Исследователь</a:t>
            </a:r>
            <a:r>
              <a:rPr dirty="0" sz="2400" spc="2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2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профессор</a:t>
            </a:r>
            <a:r>
              <a:rPr dirty="0" sz="24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Маргарет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Боден</a:t>
            </a:r>
            <a:r>
              <a:rPr dirty="0" sz="24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считает,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«95%</a:t>
            </a:r>
            <a:r>
              <a:rPr dirty="0" sz="24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того,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делают</a:t>
            </a:r>
            <a:endParaRPr sz="2400">
              <a:latin typeface="Times New Roman"/>
              <a:cs typeface="Times New Roman"/>
            </a:endParaRPr>
          </a:p>
          <a:p>
            <a:pPr algn="just" marL="12700" marR="6908165">
              <a:lnSpc>
                <a:spcPts val="2760"/>
              </a:lnSpc>
              <a:spcBef>
                <a:spcPts val="135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профессиональные</a:t>
            </a:r>
            <a:r>
              <a:rPr dirty="0" sz="24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художники</a:t>
            </a:r>
            <a:r>
              <a:rPr dirty="0" sz="24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ученые,</a:t>
            </a:r>
            <a:r>
              <a:rPr dirty="0" sz="2400" spc="2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4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исследования.</a:t>
            </a:r>
            <a:r>
              <a:rPr dirty="0" sz="2400" spc="2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Возможно,</a:t>
            </a:r>
            <a:r>
              <a:rPr dirty="0" sz="2400" spc="2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остальные</a:t>
            </a:r>
            <a:r>
              <a:rPr dirty="0" sz="24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5%</a:t>
            </a:r>
            <a:r>
              <a:rPr dirty="0" sz="2400" spc="2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50">
                <a:solidFill>
                  <a:srgbClr val="080808"/>
                </a:solidFill>
                <a:latin typeface="Times New Roman"/>
                <a:cs typeface="Times New Roman"/>
              </a:rPr>
              <a:t>–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400" spc="2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действительно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трансформационное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творчество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».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Генеративные</a:t>
            </a:r>
            <a:r>
              <a:rPr dirty="0" sz="24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системы</a:t>
            </a:r>
            <a:r>
              <a:rPr dirty="0" sz="24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помогают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исследовать</a:t>
            </a:r>
            <a:r>
              <a:rPr dirty="0" sz="24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гораздо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более</a:t>
            </a:r>
            <a:r>
              <a:rPr dirty="0" sz="24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широкие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земли</a:t>
            </a:r>
            <a:r>
              <a:rPr dirty="0" sz="24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быстрее,</a:t>
            </a:r>
            <a:r>
              <a:rPr dirty="0" sz="24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чем</a:t>
            </a:r>
            <a:r>
              <a:rPr dirty="0" sz="24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когда-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либо</a:t>
            </a:r>
            <a:r>
              <a:rPr dirty="0" sz="24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прежде.</a:t>
            </a:r>
            <a:endParaRPr sz="2400">
              <a:latin typeface="Times New Roman"/>
              <a:cs typeface="Times New Roman"/>
            </a:endParaRPr>
          </a:p>
          <a:p>
            <a:pPr algn="just" marL="12700" marR="6913245">
              <a:lnSpc>
                <a:spcPts val="2760"/>
              </a:lnSpc>
              <a:spcBef>
                <a:spcPts val="70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400" spc="-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«Платоновых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телах»</a:t>
            </a:r>
            <a:r>
              <a:rPr dirty="0" sz="24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ниже</a:t>
            </a:r>
            <a:r>
              <a:rPr dirty="0" sz="24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Хансмайер</a:t>
            </a:r>
            <a:r>
              <a:rPr dirty="0" sz="24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принимает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самые примитивные</a:t>
            </a:r>
            <a:r>
              <a:rPr dirty="0" sz="24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формы,</a:t>
            </a:r>
            <a:r>
              <a:rPr dirty="0" sz="24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платоновы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тела,</a:t>
            </a:r>
            <a:r>
              <a:rPr dirty="0" sz="24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многократно</a:t>
            </a:r>
            <a:r>
              <a:rPr dirty="0" sz="24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применяет</a:t>
            </a:r>
            <a:r>
              <a:rPr dirty="0" sz="24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одну</a:t>
            </a:r>
            <a:r>
              <a:rPr dirty="0" sz="24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единственную</a:t>
            </a:r>
            <a:r>
              <a:rPr dirty="0" sz="24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операцию</a:t>
            </a:r>
            <a:r>
              <a:rPr dirty="0" sz="2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разделение</a:t>
            </a:r>
            <a:r>
              <a:rPr dirty="0" sz="24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граней</a:t>
            </a:r>
            <a:r>
              <a:rPr dirty="0" sz="2400" spc="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формы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4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более</a:t>
            </a:r>
            <a:r>
              <a:rPr dirty="0" sz="24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мелкие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грани</a:t>
            </a:r>
            <a:r>
              <a:rPr dirty="0" sz="24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до</a:t>
            </a:r>
            <a:r>
              <a:rPr dirty="0" sz="24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тех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пор,</a:t>
            </a:r>
            <a:r>
              <a:rPr dirty="0" sz="24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пока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не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будет</a:t>
            </a:r>
            <a:r>
              <a:rPr dirty="0" sz="24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получена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новая</a:t>
            </a:r>
            <a:r>
              <a:rPr dirty="0" sz="24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форма.</a:t>
            </a:r>
            <a:endParaRPr sz="2400">
              <a:latin typeface="Times New Roman"/>
              <a:cs typeface="Times New Roman"/>
            </a:endParaRPr>
          </a:p>
          <a:p>
            <a:pPr algn="just" marL="12700">
              <a:lnSpc>
                <a:spcPts val="2535"/>
              </a:lnSpc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«Генеративное</a:t>
            </a:r>
            <a:r>
              <a:rPr dirty="0" sz="2400" spc="4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r>
              <a:rPr dirty="0" sz="2400" spc="4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4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400" spc="4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передача</a:t>
            </a:r>
            <a:r>
              <a:rPr dirty="0" sz="2400" spc="4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контроля</a:t>
            </a:r>
            <a:r>
              <a:rPr dirty="0" sz="2400" spc="4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художником</a:t>
            </a:r>
            <a:r>
              <a:rPr dirty="0" sz="2400" spc="4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автономной</a:t>
            </a:r>
            <a:r>
              <a:rPr dirty="0" sz="2400" spc="4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системе.</a:t>
            </a:r>
            <a:r>
              <a:rPr dirty="0" sz="2400" spc="4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5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endParaRPr sz="2400">
              <a:latin typeface="Times New Roman"/>
              <a:cs typeface="Times New Roman"/>
            </a:endParaRPr>
          </a:p>
          <a:p>
            <a:pPr algn="just" marL="12700" marR="6913245">
              <a:lnSpc>
                <a:spcPts val="2760"/>
              </a:lnSpc>
              <a:spcBef>
                <a:spcPts val="150"/>
              </a:spcBef>
            </a:pP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включением</a:t>
            </a:r>
            <a:r>
              <a:rPr dirty="0" sz="2400" spc="3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таких</a:t>
            </a:r>
            <a:r>
              <a:rPr dirty="0" sz="2400" spc="3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систем,</a:t>
            </a:r>
            <a:r>
              <a:rPr dirty="0" sz="2400" spc="3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2400" spc="3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симметрия,</a:t>
            </a:r>
            <a:r>
              <a:rPr dirty="0" sz="2400" spc="3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узор</a:t>
            </a:r>
            <a:r>
              <a:rPr dirty="0" sz="2400" spc="3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3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мозаика,</a:t>
            </a:r>
            <a:r>
              <a:rPr dirty="0" sz="2400" spc="3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можно</a:t>
            </a:r>
            <a:r>
              <a:rPr dirty="0" sz="2400" spc="3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рассматривать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генеративное</a:t>
            </a:r>
            <a:r>
              <a:rPr dirty="0" sz="2400" spc="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r>
              <a:rPr dirty="0" sz="2400" spc="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2400" spc="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старое,</a:t>
            </a:r>
            <a:r>
              <a:rPr dirty="0" sz="2400" spc="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2400" spc="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само</a:t>
            </a:r>
            <a:r>
              <a:rPr dirty="0" sz="2400" spc="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искусство.</a:t>
            </a:r>
            <a:r>
              <a:rPr dirty="0" sz="2400" spc="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Этот</a:t>
            </a:r>
            <a:r>
              <a:rPr dirty="0" sz="2400" spc="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взгляд</a:t>
            </a:r>
            <a:r>
              <a:rPr dirty="0" sz="2400" spc="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400" spc="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генеративное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r>
              <a:rPr dirty="0" sz="2400" spc="1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также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включает</a:t>
            </a:r>
            <a:r>
              <a:rPr dirty="0" sz="2400" spc="20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себя</a:t>
            </a:r>
            <a:r>
              <a:rPr dirty="0" sz="2400" spc="20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ХХ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век.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случайные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процедуры,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используемые</a:t>
            </a:r>
            <a:r>
              <a:rPr dirty="0" sz="2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Кейджем,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Берроузом,</a:t>
            </a:r>
            <a:r>
              <a:rPr dirty="0" sz="24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Эллсуортом,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Дюшаном</a:t>
            </a:r>
            <a:r>
              <a:rPr dirty="0" sz="24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4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другими</a:t>
            </a:r>
            <a:r>
              <a:rPr dirty="0" sz="24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“.</a:t>
            </a:r>
            <a:r>
              <a:rPr dirty="0" sz="2400" spc="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4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Сесилия</a:t>
            </a:r>
            <a:r>
              <a:rPr dirty="0" sz="24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Ди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Чио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80808"/>
                </a:solidFill>
                <a:latin typeface="Times New Roman"/>
                <a:cs typeface="Times New Roman"/>
              </a:rPr>
              <a:t>книги</a:t>
            </a:r>
            <a:r>
              <a:rPr dirty="0" sz="24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«Приложения </a:t>
            </a:r>
            <a:r>
              <a:rPr dirty="0" sz="2400" spc="-20">
                <a:solidFill>
                  <a:srgbClr val="080808"/>
                </a:solidFill>
                <a:latin typeface="Times New Roman"/>
                <a:cs typeface="Times New Roman"/>
              </a:rPr>
              <a:t>эволюционных</a:t>
            </a:r>
            <a:r>
              <a:rPr dirty="0" sz="24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80808"/>
                </a:solidFill>
                <a:latin typeface="Times New Roman"/>
                <a:cs typeface="Times New Roman"/>
              </a:rPr>
              <a:t>вычислений».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304" y="111251"/>
              <a:ext cx="19807428" cy="1404366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44856" y="1036319"/>
            <a:ext cx="6408420" cy="542391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02412" y="9139428"/>
            <a:ext cx="5879592" cy="4664964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92035" y="271119"/>
            <a:ext cx="18972530" cy="795655"/>
          </a:xfrm>
          <a:custGeom>
            <a:avLst/>
            <a:gdLst/>
            <a:ahLst/>
            <a:cxnLst/>
            <a:rect l="l" t="t" r="r" b="b"/>
            <a:pathLst>
              <a:path w="18972530" h="795655">
                <a:moveTo>
                  <a:pt x="18972403" y="795083"/>
                </a:moveTo>
                <a:lnTo>
                  <a:pt x="0" y="795083"/>
                </a:lnTo>
                <a:lnTo>
                  <a:pt x="0" y="0"/>
                </a:lnTo>
                <a:lnTo>
                  <a:pt x="18972403" y="0"/>
                </a:lnTo>
                <a:lnTo>
                  <a:pt x="18972403" y="7950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Пример</a:t>
            </a:r>
            <a:r>
              <a:rPr dirty="0" spc="-165"/>
              <a:t> </a:t>
            </a:r>
            <a:r>
              <a:rPr dirty="0"/>
              <a:t>генеративного</a:t>
            </a:r>
            <a:r>
              <a:rPr dirty="0" spc="-160"/>
              <a:t> </a:t>
            </a:r>
            <a:r>
              <a:rPr dirty="0"/>
              <a:t>искусства:</a:t>
            </a:r>
            <a:r>
              <a:rPr dirty="0" spc="-160"/>
              <a:t> </a:t>
            </a:r>
            <a:r>
              <a:rPr dirty="0"/>
              <a:t>Андерс</a:t>
            </a:r>
            <a:r>
              <a:rPr dirty="0" spc="95"/>
              <a:t> </a:t>
            </a:r>
            <a:r>
              <a:rPr dirty="0" spc="-20"/>
              <a:t>Хофф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996124"/>
            <a:ext cx="66503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0560" algn="l"/>
                <a:tab pos="3923665" algn="l"/>
              </a:tabLst>
            </a:pPr>
            <a:r>
              <a:rPr dirty="0" u="heavy" sz="36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  <a:hlinkClick r:id="rId4"/>
              </a:rPr>
              <a:t>Андерс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  <a:hlinkClick r:id="rId4"/>
              </a:rPr>
              <a:t>	Хофф</a:t>
            </a:r>
            <a:r>
              <a:rPr dirty="0" sz="3600" spc="-145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генеративный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1521866"/>
            <a:ext cx="673798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6485" algn="l"/>
                <a:tab pos="3557904" algn="l"/>
                <a:tab pos="524827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узорами.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часто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считает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21256" y="1012634"/>
            <a:ext cx="4922520" cy="10998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34315" marR="5080" indent="-221615">
              <a:lnSpc>
                <a:spcPts val="4140"/>
              </a:lnSpc>
              <a:spcBef>
                <a:spcPts val="380"/>
              </a:spcBef>
              <a:tabLst>
                <a:tab pos="2559050" algn="l"/>
                <a:tab pos="2790825" algn="l"/>
                <a:tab pos="470598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художник,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увлеченный полезным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начать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92480" y="7853171"/>
            <a:ext cx="18983325" cy="1051560"/>
          </a:xfrm>
          <a:custGeom>
            <a:avLst/>
            <a:gdLst/>
            <a:ahLst/>
            <a:cxnLst/>
            <a:rect l="l" t="t" r="r" b="b"/>
            <a:pathLst>
              <a:path w="18983325" h="1051559">
                <a:moveTo>
                  <a:pt x="18982944" y="1051559"/>
                </a:moveTo>
                <a:lnTo>
                  <a:pt x="0" y="1051559"/>
                </a:lnTo>
                <a:lnTo>
                  <a:pt x="0" y="0"/>
                </a:lnTo>
                <a:lnTo>
                  <a:pt x="18982944" y="0"/>
                </a:lnTo>
                <a:lnTo>
                  <a:pt x="18982944" y="1051559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97559" y="2061959"/>
            <a:ext cx="18954750" cy="1024636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just" marL="12700" marR="7033895">
              <a:lnSpc>
                <a:spcPts val="4150"/>
              </a:lnSpc>
              <a:spcBef>
                <a:spcPts val="380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высокоорганизованной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структуры,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6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затем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искать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способы</a:t>
            </a:r>
            <a:r>
              <a:rPr dirty="0" sz="3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ее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постепенного</a:t>
            </a:r>
            <a:r>
              <a:rPr dirty="0" sz="3600" spc="-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разрушения.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20"/>
              </a:spcBef>
            </a:pPr>
            <a:endParaRPr sz="3600">
              <a:latin typeface="Times New Roman"/>
              <a:cs typeface="Times New Roman"/>
            </a:endParaRPr>
          </a:p>
          <a:p>
            <a:pPr algn="just" marL="12700" marR="7001509">
              <a:lnSpc>
                <a:spcPts val="4150"/>
              </a:lnSpc>
            </a:pP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Генеративное</a:t>
            </a:r>
            <a:r>
              <a:rPr dirty="0" sz="3600" spc="40" b="1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r>
              <a:rPr dirty="0" sz="3600" spc="45" b="1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Андерса</a:t>
            </a:r>
            <a:r>
              <a:rPr dirty="0" sz="3600" spc="45" b="1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Хоффа.</a:t>
            </a:r>
            <a:r>
              <a:rPr dirty="0" sz="3600" spc="-8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часть</a:t>
            </a:r>
            <a:r>
              <a:rPr dirty="0" sz="3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его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проекта</a:t>
            </a:r>
            <a:r>
              <a:rPr dirty="0" sz="36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«Inconvergent»,</a:t>
            </a:r>
            <a:r>
              <a:rPr dirty="0" sz="36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3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котором</a:t>
            </a:r>
            <a:r>
              <a:rPr dirty="0" sz="36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исследуется</a:t>
            </a:r>
            <a:r>
              <a:rPr dirty="0" sz="36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сложное поведение,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возникающее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системах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простыми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правилами.</a:t>
            </a:r>
            <a:endParaRPr sz="3600">
              <a:latin typeface="Times New Roman"/>
              <a:cs typeface="Times New Roman"/>
            </a:endParaRPr>
          </a:p>
          <a:p>
            <a:pPr algn="just" marL="12700" marR="6926580">
              <a:lnSpc>
                <a:spcPts val="4140"/>
              </a:lnSpc>
              <a:spcBef>
                <a:spcPts val="137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Хофф</a:t>
            </a:r>
            <a:r>
              <a:rPr dirty="0" sz="3600" spc="8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говорит,</a:t>
            </a:r>
            <a:r>
              <a:rPr dirty="0" sz="3600" spc="30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3600" spc="89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часто</a:t>
            </a:r>
            <a:r>
              <a:rPr dirty="0" sz="3600" spc="8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можно</a:t>
            </a:r>
            <a:r>
              <a:rPr dirty="0" sz="3600" spc="8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найти</a:t>
            </a:r>
            <a:r>
              <a:rPr dirty="0" sz="3600" spc="89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интересные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результаты</a:t>
            </a:r>
            <a:r>
              <a:rPr dirty="0" sz="3600" spc="565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между</a:t>
            </a:r>
            <a:r>
              <a:rPr dirty="0" sz="3600" spc="555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первоначальной</a:t>
            </a:r>
            <a:r>
              <a:rPr dirty="0" sz="3600" spc="575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организованной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3790"/>
              </a:lnSpc>
              <a:tabLst>
                <a:tab pos="2446020" algn="l"/>
                <a:tab pos="2912745" algn="l"/>
                <a:tab pos="5633720" algn="l"/>
                <a:tab pos="7825740" algn="l"/>
                <a:tab pos="10558780" algn="l"/>
                <a:tab pos="11356340" algn="l"/>
                <a:tab pos="12576810" algn="l"/>
                <a:tab pos="14998065" algn="l"/>
                <a:tab pos="16904335" algn="l"/>
                <a:tab pos="1832483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структурой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хаотическим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конечным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результатом.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ищет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достаточно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порядка,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чтобы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4240"/>
              </a:lnSpc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можно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было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узнать,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достаточно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хаоса,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чтобы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вырваться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обычных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форм.</a:t>
            </a:r>
            <a:endParaRPr sz="3600">
              <a:latin typeface="Times New Roman"/>
              <a:cs typeface="Times New Roman"/>
            </a:endParaRPr>
          </a:p>
          <a:p>
            <a:pPr marL="12700" marR="5080">
              <a:lnSpc>
                <a:spcPts val="4110"/>
              </a:lnSpc>
              <a:spcBef>
                <a:spcPts val="1300"/>
              </a:spcBef>
              <a:tabLst>
                <a:tab pos="1147445" algn="l"/>
                <a:tab pos="2068195" algn="l"/>
                <a:tab pos="3702050" algn="l"/>
                <a:tab pos="4921885" algn="l"/>
                <a:tab pos="6966584" algn="l"/>
                <a:tab pos="7774305" algn="l"/>
                <a:tab pos="8581390" algn="l"/>
                <a:tab pos="10490835" algn="l"/>
                <a:tab pos="10918825" algn="l"/>
                <a:tab pos="13358494" algn="l"/>
                <a:tab pos="15841344" algn="l"/>
                <a:tab pos="17639665" algn="l"/>
              </a:tabLst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«Что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мне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больше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всего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нравится,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так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сложные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запутанные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результаты,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можно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получить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помощью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набора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простых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правил».</a:t>
            </a:r>
            <a:r>
              <a:rPr dirty="0" sz="36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Андерс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Хофф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3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Чертеж</a:t>
            </a:r>
            <a:r>
              <a:rPr dirty="0" sz="3600" spc="-17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 b="1">
                <a:solidFill>
                  <a:srgbClr val="080808"/>
                </a:solidFill>
                <a:latin typeface="Times New Roman"/>
                <a:cs typeface="Times New Roman"/>
              </a:rPr>
              <a:t>компьютерного</a:t>
            </a:r>
            <a:r>
              <a:rPr dirty="0" sz="3600" spc="-16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плоттера</a:t>
            </a:r>
            <a:r>
              <a:rPr dirty="0" sz="3600" spc="-15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Андерса</a:t>
            </a:r>
            <a:r>
              <a:rPr dirty="0" sz="3600" spc="-16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Хоффа.</a:t>
            </a:r>
            <a:endParaRPr sz="3600">
              <a:latin typeface="Times New Roman"/>
              <a:cs typeface="Times New Roman"/>
            </a:endParaRPr>
          </a:p>
          <a:p>
            <a:pPr algn="just" marL="12700" marR="6635115">
              <a:lnSpc>
                <a:spcPts val="4150"/>
              </a:lnSpc>
              <a:spcBef>
                <a:spcPts val="137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Мы</a:t>
            </a:r>
            <a:r>
              <a:rPr dirty="0" sz="3600" spc="56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настоятельно</a:t>
            </a:r>
            <a:r>
              <a:rPr dirty="0" sz="3600" spc="56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рекомендуем</a:t>
            </a:r>
            <a:r>
              <a:rPr dirty="0" sz="3600" spc="55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ознакомиться</a:t>
            </a:r>
            <a:r>
              <a:rPr dirty="0" sz="3600" spc="56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56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его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многосерийным</a:t>
            </a:r>
            <a:r>
              <a:rPr dirty="0" sz="3600" spc="6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постом</a:t>
            </a:r>
            <a:r>
              <a:rPr dirty="0" sz="3600" spc="6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600" spc="459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Генеративных</a:t>
            </a:r>
            <a:r>
              <a:rPr dirty="0" u="heavy" sz="3600" spc="695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алгоритмах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,</a:t>
            </a:r>
            <a:r>
              <a:rPr dirty="0" sz="3600" spc="6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в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котором</a:t>
            </a:r>
            <a:r>
              <a:rPr dirty="0" sz="36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наглядно</a:t>
            </a:r>
            <a:r>
              <a:rPr dirty="0" sz="36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представлены</a:t>
            </a:r>
            <a:r>
              <a:rPr dirty="0" sz="36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некоторые</a:t>
            </a:r>
            <a:r>
              <a:rPr dirty="0" sz="36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r>
              <a:rPr dirty="0" sz="36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творческих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процессов</a:t>
            </a:r>
            <a:r>
              <a:rPr dirty="0" sz="36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техник.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503" y="35052"/>
              <a:ext cx="19712940" cy="1400403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6436" y="1431036"/>
            <a:ext cx="5487924" cy="512825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39571" y="6897623"/>
            <a:ext cx="6233159" cy="467868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Пример</a:t>
            </a:r>
            <a:r>
              <a:rPr dirty="0" spc="-130"/>
              <a:t> </a:t>
            </a:r>
            <a:r>
              <a:rPr dirty="0"/>
              <a:t>генеративного</a:t>
            </a:r>
            <a:r>
              <a:rPr dirty="0" spc="-130"/>
              <a:t> </a:t>
            </a:r>
            <a:r>
              <a:rPr dirty="0"/>
              <a:t>искусства:</a:t>
            </a:r>
            <a:r>
              <a:rPr dirty="0" spc="-125"/>
              <a:t> </a:t>
            </a:r>
            <a:r>
              <a:rPr dirty="0"/>
              <a:t>Марк</a:t>
            </a:r>
            <a:r>
              <a:rPr dirty="0" spc="-130"/>
              <a:t> </a:t>
            </a:r>
            <a:r>
              <a:rPr dirty="0"/>
              <a:t>Дж.</a:t>
            </a:r>
            <a:r>
              <a:rPr dirty="0" spc="-125"/>
              <a:t> </a:t>
            </a:r>
            <a:r>
              <a:rPr dirty="0" spc="-20"/>
              <a:t>Сток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008303"/>
            <a:ext cx="13276580" cy="660019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just" marL="12700" marR="9525">
              <a:lnSpc>
                <a:spcPts val="3229"/>
              </a:lnSpc>
              <a:spcBef>
                <a:spcPts val="310"/>
              </a:spcBef>
            </a:pPr>
            <a:r>
              <a:rPr dirty="0" u="heavy" sz="28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Марк</a:t>
            </a:r>
            <a:r>
              <a:rPr dirty="0" u="heavy" sz="2800" spc="14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heavy" sz="28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Дж.</a:t>
            </a:r>
            <a:r>
              <a:rPr dirty="0" u="heavy" sz="2800" spc="14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heavy" sz="28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Сток</a:t>
            </a:r>
            <a:r>
              <a:rPr dirty="0" sz="2800" spc="-10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генеративный</a:t>
            </a:r>
            <a:r>
              <a:rPr dirty="0" sz="2800" spc="1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художник,</a:t>
            </a:r>
            <a:r>
              <a:rPr dirty="0" sz="2800" spc="1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ученый</a:t>
            </a:r>
            <a:r>
              <a:rPr dirty="0" sz="2800" spc="1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программист,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сочетающий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элементы</a:t>
            </a:r>
            <a:r>
              <a:rPr dirty="0" sz="28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природы</a:t>
            </a:r>
            <a:r>
              <a:rPr dirty="0" sz="2800" spc="2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2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вычислений.</a:t>
            </a:r>
            <a:r>
              <a:rPr dirty="0" sz="28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r>
              <a:rPr dirty="0" sz="2800" spc="2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работа</a:t>
            </a:r>
            <a:r>
              <a:rPr dirty="0" sz="28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исследует</a:t>
            </a:r>
            <a:r>
              <a:rPr dirty="0" sz="28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противоречие</a:t>
            </a:r>
            <a:r>
              <a:rPr dirty="0" sz="2800" spc="2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между</a:t>
            </a:r>
            <a:r>
              <a:rPr dirty="0" sz="28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миром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природы</a:t>
            </a:r>
            <a:r>
              <a:rPr dirty="0" sz="28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r>
              <a:rPr dirty="0" sz="2800" spc="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смоделированным</a:t>
            </a:r>
            <a:r>
              <a:rPr dirty="0" sz="2800" spc="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аналогом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8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между</a:t>
            </a:r>
            <a:r>
              <a:rPr dirty="0" sz="28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органическим</a:t>
            </a:r>
            <a:r>
              <a:rPr dirty="0" sz="28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неорганическим, цифровым</a:t>
            </a:r>
            <a:r>
              <a:rPr dirty="0" sz="28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аналоговым.</a:t>
            </a:r>
            <a:endParaRPr sz="2800">
              <a:latin typeface="Times New Roman"/>
              <a:cs typeface="Times New Roman"/>
            </a:endParaRPr>
          </a:p>
          <a:p>
            <a:pPr algn="just" marL="12700">
              <a:lnSpc>
                <a:spcPts val="3020"/>
              </a:lnSpc>
            </a:pP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Разрастание,</a:t>
            </a:r>
            <a:r>
              <a:rPr dirty="0" sz="2800" spc="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Марк</a:t>
            </a:r>
            <a:r>
              <a:rPr dirty="0" sz="2800" spc="1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Дж. Сток.</a:t>
            </a:r>
            <a:r>
              <a:rPr dirty="0" sz="2800" spc="-13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8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генеративное</a:t>
            </a:r>
            <a:r>
              <a:rPr dirty="0" sz="28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произведение</a:t>
            </a:r>
            <a:r>
              <a:rPr dirty="0" sz="28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искусства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начинается</a:t>
            </a:r>
            <a:endParaRPr sz="28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229"/>
              </a:lnSpc>
              <a:spcBef>
                <a:spcPts val="180"/>
              </a:spcBef>
            </a:pP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28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набора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правил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мира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(начального</a:t>
            </a:r>
            <a:r>
              <a:rPr dirty="0" sz="2800" spc="1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условия).</a:t>
            </a:r>
            <a:r>
              <a:rPr dirty="0" sz="28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Иногда</a:t>
            </a:r>
            <a:r>
              <a:rPr dirty="0" sz="28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8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появления</a:t>
            </a:r>
            <a:r>
              <a:rPr dirty="0" sz="28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шаблона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требуются</a:t>
            </a:r>
            <a:r>
              <a:rPr dirty="0" sz="28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миллионы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итераций,</a:t>
            </a:r>
            <a:r>
              <a:rPr dirty="0" sz="28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8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зависимости</a:t>
            </a:r>
            <a:r>
              <a:rPr dirty="0" sz="28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от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сложности</a:t>
            </a:r>
            <a:r>
              <a:rPr dirty="0" sz="28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алгоритма</a:t>
            </a:r>
            <a:r>
              <a:rPr dirty="0" sz="28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его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условий.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800" spc="1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приведенной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выше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статье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«Разрастание»</a:t>
            </a:r>
            <a:r>
              <a:rPr dirty="0" sz="2800" spc="1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Сток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создал</a:t>
            </a:r>
            <a:r>
              <a:rPr dirty="0" sz="2800" spc="1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хаотичную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ветвящуюся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структуру,</a:t>
            </a:r>
            <a:r>
              <a:rPr dirty="0" sz="28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растущую</a:t>
            </a:r>
            <a:r>
              <a:rPr dirty="0" sz="28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регулярном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массиве</a:t>
            </a:r>
            <a:r>
              <a:rPr dirty="0" sz="28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блоков. Его</a:t>
            </a:r>
            <a:r>
              <a:rPr dirty="0" sz="28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темный</a:t>
            </a:r>
            <a:r>
              <a:rPr dirty="0" sz="28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рост</a:t>
            </a:r>
            <a:r>
              <a:rPr dirty="0" sz="28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моделируется</a:t>
            </a:r>
            <a:r>
              <a:rPr dirty="0" sz="28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с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помощью</a:t>
            </a:r>
            <a:r>
              <a:rPr dirty="0" sz="28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алгоритма</a:t>
            </a:r>
            <a:r>
              <a:rPr dirty="0" sz="28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поверхностного</a:t>
            </a:r>
            <a:r>
              <a:rPr dirty="0" sz="28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роста.</a:t>
            </a:r>
            <a:endParaRPr sz="28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210"/>
              </a:lnSpc>
              <a:spcBef>
                <a:spcPts val="65"/>
              </a:spcBef>
            </a:pP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«Первичный</a:t>
            </a:r>
            <a:r>
              <a:rPr dirty="0" sz="2800" spc="4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элемент</a:t>
            </a:r>
            <a:r>
              <a:rPr dirty="0" sz="2800" spc="5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дизайна</a:t>
            </a:r>
            <a:r>
              <a:rPr dirty="0" sz="2800" spc="4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взят</a:t>
            </a:r>
            <a:r>
              <a:rPr dirty="0" sz="2800" spc="5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800" spc="4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алгоритма,</a:t>
            </a:r>
            <a:r>
              <a:rPr dirty="0" sz="2800" spc="5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называемого</a:t>
            </a:r>
            <a:r>
              <a:rPr dirty="0" sz="2800" spc="5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агрегацией</a:t>
            </a:r>
            <a:r>
              <a:rPr dirty="0" sz="2800" spc="509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с </a:t>
            </a:r>
            <a:r>
              <a:rPr dirty="0" sz="2800" spc="-20">
                <a:solidFill>
                  <a:srgbClr val="080808"/>
                </a:solidFill>
                <a:latin typeface="Times New Roman"/>
                <a:cs typeface="Times New Roman"/>
              </a:rPr>
              <a:t>ограничением</a:t>
            </a:r>
            <a:r>
              <a:rPr dirty="0" sz="28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диффузии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(DLA)</a:t>
            </a:r>
            <a:r>
              <a:rPr dirty="0" sz="28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вне</a:t>
            </a:r>
            <a:r>
              <a:rPr dirty="0" sz="28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решетки»,</a:t>
            </a:r>
            <a:r>
              <a:rPr dirty="0" sz="28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объясняет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Сток.</a:t>
            </a:r>
            <a:r>
              <a:rPr dirty="0" sz="28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«Частицы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засеваются</a:t>
            </a:r>
            <a:endParaRPr sz="2800">
              <a:latin typeface="Times New Roman"/>
              <a:cs typeface="Times New Roman"/>
            </a:endParaRPr>
          </a:p>
          <a:p>
            <a:pPr algn="just" marL="12700" marR="7620">
              <a:lnSpc>
                <a:spcPts val="3210"/>
              </a:lnSpc>
              <a:spcBef>
                <a:spcPts val="20"/>
              </a:spcBef>
            </a:pP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8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определенных</a:t>
            </a:r>
            <a:r>
              <a:rPr dirty="0" sz="28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местах</a:t>
            </a:r>
            <a:r>
              <a:rPr dirty="0" sz="28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случайным</a:t>
            </a:r>
            <a:r>
              <a:rPr dirty="0" sz="28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образом</a:t>
            </a:r>
            <a:r>
              <a:rPr dirty="0" sz="28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блуждают,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пока</a:t>
            </a:r>
            <a:r>
              <a:rPr dirty="0" sz="2800" spc="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не</a:t>
            </a:r>
            <a:r>
              <a:rPr dirty="0" sz="2800" spc="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столкнутся</a:t>
            </a:r>
            <a:r>
              <a:rPr dirty="0" sz="28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2800" spc="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какой-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либо</a:t>
            </a:r>
            <a:r>
              <a:rPr dirty="0" sz="28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частью</a:t>
            </a:r>
            <a:r>
              <a:rPr dirty="0" sz="28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существующей</a:t>
            </a:r>
            <a:r>
              <a:rPr dirty="0" sz="28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структуры,</a:t>
            </a:r>
            <a:r>
              <a:rPr dirty="0" sz="2800" spc="3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28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затем</a:t>
            </a:r>
            <a:r>
              <a:rPr dirty="0" sz="28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остаются</a:t>
            </a:r>
            <a:r>
              <a:rPr dirty="0" sz="2800" spc="2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там.</a:t>
            </a:r>
            <a:r>
              <a:rPr dirty="0" sz="28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Затем</a:t>
            </a:r>
            <a:r>
              <a:rPr dirty="0" sz="2800" spc="3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все</a:t>
            </a:r>
            <a:r>
              <a:rPr dirty="0" sz="2800" spc="3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это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передается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28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помощью</a:t>
            </a:r>
            <a:r>
              <a:rPr dirty="0" sz="28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излучения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».</a:t>
            </a:r>
            <a:endParaRPr sz="2800">
              <a:latin typeface="Times New Roman"/>
              <a:cs typeface="Times New Roman"/>
            </a:endParaRPr>
          </a:p>
          <a:p>
            <a:pPr algn="just" marL="12700">
              <a:lnSpc>
                <a:spcPts val="3155"/>
              </a:lnSpc>
            </a:pPr>
            <a:r>
              <a:rPr dirty="0" sz="2800" spc="55">
                <a:solidFill>
                  <a:srgbClr val="080808"/>
                </a:solidFill>
                <a:latin typeface="Times New Roman"/>
                <a:cs typeface="Times New Roman"/>
              </a:rPr>
              <a:t>Одна</a:t>
            </a:r>
            <a:r>
              <a:rPr dirty="0" sz="2800" spc="6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модель</a:t>
            </a:r>
            <a:r>
              <a:rPr dirty="0" sz="2800" spc="6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70">
                <a:solidFill>
                  <a:srgbClr val="080808"/>
                </a:solidFill>
                <a:latin typeface="Times New Roman"/>
                <a:cs typeface="Times New Roman"/>
              </a:rPr>
              <a:t>роста</a:t>
            </a:r>
            <a:r>
              <a:rPr dirty="0" sz="2800" spc="6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80">
                <a:solidFill>
                  <a:srgbClr val="080808"/>
                </a:solidFill>
                <a:latin typeface="Times New Roman"/>
                <a:cs typeface="Times New Roman"/>
              </a:rPr>
              <a:t>заранее</a:t>
            </a:r>
            <a:r>
              <a:rPr dirty="0" sz="2800" spc="6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80">
                <a:solidFill>
                  <a:srgbClr val="080808"/>
                </a:solidFill>
                <a:latin typeface="Times New Roman"/>
                <a:cs typeface="Times New Roman"/>
              </a:rPr>
              <a:t>задумана,</a:t>
            </a:r>
            <a:r>
              <a:rPr dirty="0" sz="2800" spc="6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80">
                <a:solidFill>
                  <a:srgbClr val="080808"/>
                </a:solidFill>
                <a:latin typeface="Times New Roman"/>
                <a:cs typeface="Times New Roman"/>
              </a:rPr>
              <a:t>спроектирована,</a:t>
            </a:r>
            <a:r>
              <a:rPr dirty="0" sz="2800" spc="6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80">
                <a:solidFill>
                  <a:srgbClr val="080808"/>
                </a:solidFill>
                <a:latin typeface="Times New Roman"/>
                <a:cs typeface="Times New Roman"/>
              </a:rPr>
              <a:t>ограничена</a:t>
            </a:r>
            <a:r>
              <a:rPr dirty="0" sz="2800" spc="6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 spc="6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60">
                <a:solidFill>
                  <a:srgbClr val="080808"/>
                </a:solidFill>
                <a:latin typeface="Times New Roman"/>
                <a:cs typeface="Times New Roman"/>
              </a:rPr>
              <a:t>считается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7564678"/>
            <a:ext cx="13271500" cy="85915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 marR="5080">
              <a:lnSpc>
                <a:spcPts val="3210"/>
              </a:lnSpc>
              <a:spcBef>
                <a:spcPts val="325"/>
              </a:spcBef>
              <a:tabLst>
                <a:tab pos="2974340" algn="l"/>
                <a:tab pos="3470275" algn="l"/>
                <a:tab pos="4625975" algn="l"/>
                <a:tab pos="6369685" algn="l"/>
                <a:tab pos="7025005" algn="l"/>
                <a:tab pos="10000615" algn="l"/>
              </a:tabLst>
            </a:pP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искусственной.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55">
                <a:solidFill>
                  <a:srgbClr val="080808"/>
                </a:solidFill>
                <a:latin typeface="Times New Roman"/>
                <a:cs typeface="Times New Roman"/>
              </a:rPr>
              <a:t>Другой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паттерн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импульсивный,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0">
                <a:solidFill>
                  <a:srgbClr val="080808"/>
                </a:solidFill>
                <a:latin typeface="Times New Roman"/>
                <a:cs typeface="Times New Roman"/>
              </a:rPr>
              <a:t>дезорганизованный,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непринужденный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6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«естественный».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8383193"/>
            <a:ext cx="584644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16430" algn="l"/>
                <a:tab pos="2367280" algn="l"/>
                <a:tab pos="4935220" algn="l"/>
              </a:tabLst>
            </a:pP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относится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70">
                <a:solidFill>
                  <a:srgbClr val="080808"/>
                </a:solidFill>
                <a:latin typeface="Times New Roman"/>
                <a:cs typeface="Times New Roman"/>
              </a:rPr>
              <a:t>постепенному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45">
                <a:solidFill>
                  <a:srgbClr val="080808"/>
                </a:solidFill>
                <a:latin typeface="Times New Roman"/>
                <a:cs typeface="Times New Roman"/>
              </a:rPr>
              <a:t>росту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898055" y="7972349"/>
            <a:ext cx="7176134" cy="86233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 indent="180340">
              <a:lnSpc>
                <a:spcPts val="3240"/>
              </a:lnSpc>
              <a:spcBef>
                <a:spcPts val="300"/>
              </a:spcBef>
              <a:tabLst>
                <a:tab pos="1234440" algn="l"/>
                <a:tab pos="1311910" algn="l"/>
                <a:tab pos="3155950" algn="l"/>
                <a:tab pos="3785235" algn="l"/>
                <a:tab pos="3968115" algn="l"/>
                <a:tab pos="4907915" algn="l"/>
                <a:tab pos="5730875" algn="l"/>
                <a:tab pos="6972300" algn="l"/>
              </a:tabLst>
            </a:pPr>
            <a:r>
              <a:rPr dirty="0" sz="2800" spc="-20">
                <a:solidFill>
                  <a:srgbClr val="080808"/>
                </a:solidFill>
                <a:latin typeface="Times New Roman"/>
                <a:cs typeface="Times New Roman"/>
              </a:rPr>
              <a:t>Сток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объясняет,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-20">
                <a:solidFill>
                  <a:srgbClr val="080808"/>
                </a:solidFill>
                <a:latin typeface="Times New Roman"/>
                <a:cs typeface="Times New Roman"/>
              </a:rPr>
              <a:t>этот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контраст </a:t>
            </a:r>
            <a:r>
              <a:rPr dirty="0" sz="2800" spc="60">
                <a:solidFill>
                  <a:srgbClr val="080808"/>
                </a:solidFill>
                <a:latin typeface="Times New Roman"/>
                <a:cs typeface="Times New Roman"/>
              </a:rPr>
              <a:t>нашей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70">
                <a:solidFill>
                  <a:srgbClr val="080808"/>
                </a:solidFill>
                <a:latin typeface="Times New Roman"/>
                <a:cs typeface="Times New Roman"/>
              </a:rPr>
              <a:t>искусственно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созданной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50">
                <a:solidFill>
                  <a:srgbClr val="080808"/>
                </a:solidFill>
                <a:latin typeface="Times New Roman"/>
                <a:cs typeface="Times New Roman"/>
              </a:rPr>
              <a:t>среды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7610" y="8790864"/>
            <a:ext cx="13271500" cy="20866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290"/>
              </a:lnSpc>
              <a:spcBef>
                <a:spcPts val="95"/>
              </a:spcBef>
            </a:pP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тенденции</a:t>
            </a:r>
            <a:r>
              <a:rPr dirty="0" sz="28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видов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жестоко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извлекать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выгоду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8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эволюционных</a:t>
            </a:r>
            <a:r>
              <a:rPr dirty="0" sz="28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преимуществ.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95800"/>
              </a:lnSpc>
              <a:spcBef>
                <a:spcPts val="70"/>
              </a:spcBef>
              <a:tabLst>
                <a:tab pos="985519" algn="l"/>
                <a:tab pos="1042035" algn="l"/>
                <a:tab pos="2192655" algn="l"/>
                <a:tab pos="2797175" algn="l"/>
                <a:tab pos="3280410" algn="l"/>
                <a:tab pos="4325620" algn="l"/>
                <a:tab pos="4417060" algn="l"/>
                <a:tab pos="4684395" algn="l"/>
                <a:tab pos="4829810" algn="l"/>
                <a:tab pos="5051425" algn="l"/>
                <a:tab pos="6396355" algn="l"/>
                <a:tab pos="6564630" algn="l"/>
                <a:tab pos="7144384" algn="l"/>
                <a:tab pos="7764780" algn="l"/>
                <a:tab pos="7877809" algn="l"/>
                <a:tab pos="8100059" algn="l"/>
                <a:tab pos="9120505" algn="l"/>
                <a:tab pos="9881870" algn="l"/>
                <a:tab pos="10149840" algn="l"/>
                <a:tab pos="10462895" algn="l"/>
                <a:tab pos="10808335" algn="l"/>
                <a:tab pos="11123930" algn="l"/>
                <a:tab pos="11621770" algn="l"/>
                <a:tab pos="11675110" algn="l"/>
                <a:tab pos="11955780" algn="l"/>
              </a:tabLst>
            </a:pPr>
            <a:r>
              <a:rPr dirty="0" sz="2800" spc="45" b="1">
                <a:solidFill>
                  <a:srgbClr val="080808"/>
                </a:solidFill>
                <a:latin typeface="Times New Roman"/>
                <a:cs typeface="Times New Roman"/>
              </a:rPr>
              <a:t>Gyre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0" b="1">
                <a:solidFill>
                  <a:srgbClr val="080808"/>
                </a:solidFill>
                <a:latin typeface="Times New Roman"/>
                <a:cs typeface="Times New Roman"/>
              </a:rPr>
              <a:t>35700,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70" b="1">
                <a:solidFill>
                  <a:srgbClr val="080808"/>
                </a:solidFill>
                <a:latin typeface="Times New Roman"/>
                <a:cs typeface="Times New Roman"/>
              </a:rPr>
              <a:t>произведение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70" b="1">
                <a:solidFill>
                  <a:srgbClr val="080808"/>
                </a:solidFill>
                <a:latin typeface="Times New Roman"/>
                <a:cs typeface="Times New Roman"/>
              </a:rPr>
              <a:t>искусства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0" b="1">
                <a:solidFill>
                  <a:srgbClr val="080808"/>
                </a:solidFill>
                <a:latin typeface="Times New Roman"/>
                <a:cs typeface="Times New Roman"/>
              </a:rPr>
              <a:t>Марка</a:t>
            </a:r>
            <a:r>
              <a:rPr dirty="0" sz="2800" b="1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70" b="1">
                <a:solidFill>
                  <a:srgbClr val="080808"/>
                </a:solidFill>
                <a:latin typeface="Times New Roman"/>
                <a:cs typeface="Times New Roman"/>
              </a:rPr>
              <a:t>Стока.</a:t>
            </a:r>
            <a:r>
              <a:rPr dirty="0" sz="2800" spc="22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30">
                <a:solidFill>
                  <a:srgbClr val="080808"/>
                </a:solidFill>
                <a:latin typeface="Times New Roman"/>
                <a:cs typeface="Times New Roman"/>
              </a:rPr>
              <a:t>Эта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работа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представляет 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собой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размышления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Стока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об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иерархии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течений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водоворотов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080808"/>
                </a:solidFill>
                <a:latin typeface="Times New Roman"/>
                <a:cs typeface="Times New Roman"/>
              </a:rPr>
              <a:t>океане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их 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малоизученном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0">
                <a:solidFill>
                  <a:srgbClr val="080808"/>
                </a:solidFill>
                <a:latin typeface="Times New Roman"/>
                <a:cs typeface="Times New Roman"/>
              </a:rPr>
              <a:t>влиянии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-25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глобальное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70">
                <a:solidFill>
                  <a:srgbClr val="080808"/>
                </a:solidFill>
                <a:latin typeface="Times New Roman"/>
                <a:cs typeface="Times New Roman"/>
              </a:rPr>
              <a:t>изменение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65">
                <a:solidFill>
                  <a:srgbClr val="080808"/>
                </a:solidFill>
                <a:latin typeface="Times New Roman"/>
                <a:cs typeface="Times New Roman"/>
              </a:rPr>
              <a:t>климата.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800" spc="25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2800" spc="50">
                <a:solidFill>
                  <a:srgbClr val="080808"/>
                </a:solidFill>
                <a:latin typeface="Times New Roman"/>
                <a:cs typeface="Times New Roman"/>
              </a:rPr>
              <a:t>цифровой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архивный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струйный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отпечаток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42</a:t>
            </a:r>
            <a:r>
              <a:rPr dirty="0" sz="28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“x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28”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холсте</a:t>
            </a:r>
            <a:r>
              <a:rPr dirty="0" sz="28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080808"/>
                </a:solidFill>
                <a:latin typeface="Times New Roman"/>
                <a:cs typeface="Times New Roman"/>
              </a:rPr>
              <a:t>(2012</a:t>
            </a:r>
            <a:r>
              <a:rPr dirty="0" sz="28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Times New Roman"/>
                <a:cs typeface="Times New Roman"/>
              </a:rPr>
              <a:t>г.).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20103465" cy="14394815"/>
            <a:chOff x="0" y="0"/>
            <a:chExt cx="20103465" cy="1439481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066508" cy="1373428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73583" y="1411224"/>
            <a:ext cx="6960108" cy="62331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Генеративті</a:t>
            </a:r>
            <a:r>
              <a:rPr dirty="0" spc="-185"/>
              <a:t> </a:t>
            </a:r>
            <a:r>
              <a:rPr dirty="0"/>
              <a:t>өнердің</a:t>
            </a:r>
            <a:r>
              <a:rPr dirty="0" spc="-185"/>
              <a:t> </a:t>
            </a:r>
            <a:r>
              <a:rPr dirty="0"/>
              <a:t>мысалы:</a:t>
            </a:r>
            <a:r>
              <a:rPr dirty="0" spc="-180"/>
              <a:t> </a:t>
            </a:r>
            <a:r>
              <a:rPr dirty="0"/>
              <a:t>Катарина</a:t>
            </a:r>
            <a:r>
              <a:rPr dirty="0" spc="-185"/>
              <a:t> </a:t>
            </a:r>
            <a:r>
              <a:rPr dirty="0" spc="-10"/>
              <a:t>Бруннер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1061364"/>
            <a:ext cx="11789410" cy="215328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12700" marR="5080">
              <a:lnSpc>
                <a:spcPts val="4140"/>
              </a:lnSpc>
              <a:spcBef>
                <a:spcPts val="385"/>
              </a:spcBef>
            </a:pPr>
            <a:r>
              <a:rPr dirty="0" sz="3600" spc="114">
                <a:latin typeface="Times New Roman"/>
                <a:cs typeface="Times New Roman"/>
              </a:rPr>
              <a:t>Катарина</a:t>
            </a:r>
            <a:r>
              <a:rPr dirty="0" sz="3600" spc="300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Бруннер</a:t>
            </a:r>
            <a:r>
              <a:rPr dirty="0" sz="3600" spc="3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-</a:t>
            </a:r>
            <a:r>
              <a:rPr dirty="0" sz="3600" spc="310">
                <a:latin typeface="Times New Roman"/>
                <a:cs typeface="Times New Roman"/>
              </a:rPr>
              <a:t> </a:t>
            </a:r>
            <a:r>
              <a:rPr dirty="0" sz="3600" spc="125">
                <a:latin typeface="Times New Roman"/>
                <a:cs typeface="Times New Roman"/>
              </a:rPr>
              <a:t>генеративті</a:t>
            </a:r>
            <a:r>
              <a:rPr dirty="0" sz="3600" spc="305">
                <a:latin typeface="Times New Roman"/>
                <a:cs typeface="Times New Roman"/>
              </a:rPr>
              <a:t> </a:t>
            </a:r>
            <a:r>
              <a:rPr dirty="0" sz="3600" spc="114">
                <a:latin typeface="Times New Roman"/>
                <a:cs typeface="Times New Roman"/>
              </a:rPr>
              <a:t>суретші</a:t>
            </a:r>
            <a:r>
              <a:rPr dirty="0" sz="3600" spc="305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және</a:t>
            </a:r>
            <a:r>
              <a:rPr dirty="0" sz="3600" spc="310">
                <a:latin typeface="Times New Roman"/>
                <a:cs typeface="Times New Roman"/>
              </a:rPr>
              <a:t> </a:t>
            </a:r>
            <a:r>
              <a:rPr dirty="0" sz="3600" spc="105">
                <a:latin typeface="Times New Roman"/>
                <a:cs typeface="Times New Roman"/>
              </a:rPr>
              <a:t>деректер </a:t>
            </a:r>
            <a:r>
              <a:rPr dirty="0" sz="3600" spc="130">
                <a:latin typeface="Times New Roman"/>
                <a:cs typeface="Times New Roman"/>
              </a:rPr>
              <a:t>журналисі,</a:t>
            </a:r>
            <a:r>
              <a:rPr dirty="0" sz="3600" spc="325">
                <a:latin typeface="Times New Roman"/>
                <a:cs typeface="Times New Roman"/>
              </a:rPr>
              <a:t> </a:t>
            </a:r>
            <a:r>
              <a:rPr dirty="0" sz="3600" spc="105">
                <a:latin typeface="Times New Roman"/>
                <a:cs typeface="Times New Roman"/>
              </a:rPr>
              <a:t>оның</a:t>
            </a:r>
            <a:r>
              <a:rPr dirty="0" sz="3600" spc="320">
                <a:latin typeface="Times New Roman"/>
                <a:cs typeface="Times New Roman"/>
              </a:rPr>
              <a:t> </a:t>
            </a:r>
            <a:r>
              <a:rPr dirty="0" sz="3600" spc="114">
                <a:latin typeface="Times New Roman"/>
                <a:cs typeface="Times New Roman"/>
              </a:rPr>
              <a:t>GitHub</a:t>
            </a:r>
            <a:r>
              <a:rPr dirty="0" sz="3600" spc="315">
                <a:latin typeface="Times New Roman"/>
                <a:cs typeface="Times New Roman"/>
              </a:rPr>
              <a:t> </a:t>
            </a:r>
            <a:r>
              <a:rPr dirty="0" sz="3600" spc="135">
                <a:latin typeface="Times New Roman"/>
                <a:cs typeface="Times New Roman"/>
              </a:rPr>
              <a:t>репозиторийі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35">
                <a:latin typeface="Times New Roman"/>
                <a:cs typeface="Times New Roman"/>
              </a:rPr>
              <a:t>Generative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Art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-50">
                <a:latin typeface="Times New Roman"/>
                <a:cs typeface="Times New Roman"/>
              </a:rPr>
              <a:t>R </a:t>
            </a:r>
            <a:r>
              <a:rPr dirty="0" sz="3600" spc="50">
                <a:latin typeface="Times New Roman"/>
                <a:cs typeface="Times New Roman"/>
              </a:rPr>
              <a:t>бағдарламалау</a:t>
            </a:r>
            <a:r>
              <a:rPr dirty="0" sz="3600" spc="280">
                <a:latin typeface="Times New Roman"/>
                <a:cs typeface="Times New Roman"/>
              </a:rPr>
              <a:t> </a:t>
            </a:r>
            <a:r>
              <a:rPr dirty="0" sz="3600" spc="50">
                <a:latin typeface="Times New Roman"/>
                <a:cs typeface="Times New Roman"/>
              </a:rPr>
              <a:t>тілімен</a:t>
            </a:r>
            <a:r>
              <a:rPr dirty="0" sz="3600" spc="2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жұмыс</a:t>
            </a:r>
            <a:r>
              <a:rPr dirty="0" sz="3600" spc="2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бастағысы</a:t>
            </a:r>
            <a:r>
              <a:rPr dirty="0" sz="3600" spc="280">
                <a:latin typeface="Times New Roman"/>
                <a:cs typeface="Times New Roman"/>
              </a:rPr>
              <a:t> </a:t>
            </a:r>
            <a:r>
              <a:rPr dirty="0" sz="3600" spc="45">
                <a:latin typeface="Times New Roman"/>
                <a:cs typeface="Times New Roman"/>
              </a:rPr>
              <a:t>келетіндер</a:t>
            </a:r>
            <a:r>
              <a:rPr dirty="0" sz="3600" spc="290">
                <a:latin typeface="Times New Roman"/>
                <a:cs typeface="Times New Roman"/>
              </a:rPr>
              <a:t> </a:t>
            </a:r>
            <a:r>
              <a:rPr dirty="0" sz="3600" spc="-20">
                <a:latin typeface="Times New Roman"/>
                <a:cs typeface="Times New Roman"/>
              </a:rPr>
              <a:t>үшін </a:t>
            </a:r>
            <a:r>
              <a:rPr dirty="0" sz="3600">
                <a:latin typeface="Times New Roman"/>
                <a:cs typeface="Times New Roman"/>
              </a:rPr>
              <a:t>тамаша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ресурс</a:t>
            </a:r>
            <a:r>
              <a:rPr dirty="0" sz="3600" spc="-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болып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табылады.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83307" y="3912108"/>
            <a:ext cx="952500" cy="541020"/>
          </a:xfrm>
          <a:prstGeom prst="rect">
            <a:avLst/>
          </a:prstGeom>
          <a:solidFill>
            <a:srgbClr val="EAEAEA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929"/>
              </a:lnSpc>
            </a:pPr>
            <a:r>
              <a:rPr dirty="0" sz="3600" spc="-50">
                <a:solidFill>
                  <a:srgbClr val="080808"/>
                </a:solidFill>
                <a:latin typeface="Consolas"/>
                <a:cs typeface="Consolas"/>
              </a:rPr>
              <a:t>R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3849243"/>
            <a:ext cx="33153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3930" algn="l"/>
              </a:tabLst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«Бұл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пакет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21479" y="3912108"/>
            <a:ext cx="3968750" cy="541020"/>
          </a:xfrm>
          <a:prstGeom prst="rect">
            <a:avLst/>
          </a:prstGeom>
          <a:solidFill>
            <a:srgbClr val="EAEAEA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929"/>
              </a:lnSpc>
            </a:pPr>
            <a:r>
              <a:rPr dirty="0" sz="3600" spc="-10">
                <a:solidFill>
                  <a:srgbClr val="080808"/>
                </a:solidFill>
                <a:latin typeface="Consolas"/>
                <a:cs typeface="Consolas"/>
              </a:rPr>
              <a:t>generativeart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7610" y="4395799"/>
            <a:ext cx="11790680" cy="267970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just" marL="12700" marR="5080">
              <a:lnSpc>
                <a:spcPts val="4150"/>
              </a:lnSpc>
              <a:spcBef>
                <a:spcPts val="350"/>
              </a:spcBef>
            </a:pPr>
            <a:r>
              <a:rPr dirty="0" sz="3600" spc="135">
                <a:latin typeface="Microsoft Sans Serif"/>
                <a:cs typeface="Microsoft Sans Serif"/>
              </a:rPr>
              <a:t>«Ол</a:t>
            </a:r>
            <a:r>
              <a:rPr dirty="0" sz="3600" spc="445">
                <a:latin typeface="Microsoft Sans Serif"/>
                <a:cs typeface="Microsoft Sans Serif"/>
              </a:rPr>
              <a:t> </a:t>
            </a:r>
            <a:r>
              <a:rPr dirty="0" sz="3600" spc="125">
                <a:latin typeface="Microsoft Sans Serif"/>
                <a:cs typeface="Microsoft Sans Serif"/>
              </a:rPr>
              <a:t>мыңдаған</a:t>
            </a:r>
            <a:r>
              <a:rPr dirty="0" sz="3600" spc="455">
                <a:latin typeface="Microsoft Sans Serif"/>
                <a:cs typeface="Microsoft Sans Serif"/>
              </a:rPr>
              <a:t> </a:t>
            </a:r>
            <a:r>
              <a:rPr dirty="0" sz="3600" spc="135">
                <a:latin typeface="Microsoft Sans Serif"/>
                <a:cs typeface="Microsoft Sans Serif"/>
              </a:rPr>
              <a:t>нүктелерге</a:t>
            </a:r>
            <a:r>
              <a:rPr dirty="0" sz="3600" spc="445">
                <a:latin typeface="Microsoft Sans Serif"/>
                <a:cs typeface="Microsoft Sans Serif"/>
              </a:rPr>
              <a:t> </a:t>
            </a:r>
            <a:r>
              <a:rPr dirty="0" sz="3600" spc="140">
                <a:latin typeface="Microsoft Sans Serif"/>
                <a:cs typeface="Microsoft Sans Serif"/>
              </a:rPr>
              <a:t>негізделген</a:t>
            </a:r>
            <a:r>
              <a:rPr dirty="0" sz="3600" spc="465">
                <a:latin typeface="Microsoft Sans Serif"/>
                <a:cs typeface="Microsoft Sans Serif"/>
              </a:rPr>
              <a:t> </a:t>
            </a:r>
            <a:r>
              <a:rPr dirty="0" sz="3600" spc="110">
                <a:latin typeface="Microsoft Sans Serif"/>
                <a:cs typeface="Microsoft Sans Serif"/>
              </a:rPr>
              <a:t>кескіндерді </a:t>
            </a:r>
            <a:r>
              <a:rPr dirty="0" sz="3600">
                <a:latin typeface="Microsoft Sans Serif"/>
                <a:cs typeface="Microsoft Sans Serif"/>
              </a:rPr>
              <a:t>жасауға</a:t>
            </a:r>
            <a:r>
              <a:rPr dirty="0" sz="3600" spc="175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мүмкіндік</a:t>
            </a:r>
            <a:r>
              <a:rPr dirty="0" sz="3600" spc="175">
                <a:latin typeface="Microsoft Sans Serif"/>
                <a:cs typeface="Microsoft Sans Serif"/>
              </a:rPr>
              <a:t> </a:t>
            </a:r>
            <a:r>
              <a:rPr dirty="0" sz="3600" spc="45">
                <a:latin typeface="Microsoft Sans Serif"/>
                <a:cs typeface="Microsoft Sans Serif"/>
              </a:rPr>
              <a:t>береді»,</a:t>
            </a:r>
            <a:r>
              <a:rPr dirty="0" sz="3600" spc="190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-</a:t>
            </a:r>
            <a:r>
              <a:rPr dirty="0" sz="3600" spc="185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деп</a:t>
            </a:r>
            <a:r>
              <a:rPr dirty="0" sz="3600" spc="190">
                <a:latin typeface="Microsoft Sans Serif"/>
                <a:cs typeface="Microsoft Sans Serif"/>
              </a:rPr>
              <a:t> </a:t>
            </a:r>
            <a:r>
              <a:rPr dirty="0" sz="3600" spc="45">
                <a:latin typeface="Microsoft Sans Serif"/>
                <a:cs typeface="Microsoft Sans Serif"/>
              </a:rPr>
              <a:t>түсіндіреді</a:t>
            </a:r>
            <a:r>
              <a:rPr dirty="0" sz="3600" spc="185">
                <a:latin typeface="Microsoft Sans Serif"/>
                <a:cs typeface="Microsoft Sans Serif"/>
              </a:rPr>
              <a:t> </a:t>
            </a:r>
            <a:r>
              <a:rPr dirty="0" sz="3600" spc="40">
                <a:latin typeface="Microsoft Sans Serif"/>
                <a:cs typeface="Microsoft Sans Serif"/>
              </a:rPr>
              <a:t>Бруннер. </a:t>
            </a:r>
            <a:r>
              <a:rPr dirty="0" sz="3600" spc="85">
                <a:latin typeface="Microsoft Sans Serif"/>
                <a:cs typeface="Microsoft Sans Serif"/>
              </a:rPr>
              <a:t>"Әрбір</a:t>
            </a:r>
            <a:r>
              <a:rPr dirty="0" sz="3600" spc="400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жеке</a:t>
            </a:r>
            <a:r>
              <a:rPr dirty="0" sz="3600" spc="400">
                <a:latin typeface="Microsoft Sans Serif"/>
                <a:cs typeface="Microsoft Sans Serif"/>
              </a:rPr>
              <a:t> </a:t>
            </a:r>
            <a:r>
              <a:rPr dirty="0" sz="3600" spc="70">
                <a:latin typeface="Microsoft Sans Serif"/>
                <a:cs typeface="Microsoft Sans Serif"/>
              </a:rPr>
              <a:t>нүктенің</a:t>
            </a:r>
            <a:r>
              <a:rPr dirty="0" sz="3600" spc="415">
                <a:latin typeface="Microsoft Sans Serif"/>
                <a:cs typeface="Microsoft Sans Serif"/>
              </a:rPr>
              <a:t> </a:t>
            </a:r>
            <a:r>
              <a:rPr dirty="0" sz="3600" spc="100">
                <a:latin typeface="Microsoft Sans Serif"/>
                <a:cs typeface="Microsoft Sans Serif"/>
              </a:rPr>
              <a:t>орны</a:t>
            </a:r>
            <a:r>
              <a:rPr dirty="0" sz="3600" spc="415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кездейсоқ</a:t>
            </a:r>
            <a:r>
              <a:rPr dirty="0" sz="3600" spc="409">
                <a:latin typeface="Microsoft Sans Serif"/>
                <a:cs typeface="Microsoft Sans Serif"/>
              </a:rPr>
              <a:t> </a:t>
            </a:r>
            <a:r>
              <a:rPr dirty="0" sz="3600" spc="105">
                <a:latin typeface="Microsoft Sans Serif"/>
                <a:cs typeface="Microsoft Sans Serif"/>
              </a:rPr>
              <a:t>параметрлері </a:t>
            </a:r>
            <a:r>
              <a:rPr dirty="0" sz="3600">
                <a:latin typeface="Microsoft Sans Serif"/>
                <a:cs typeface="Microsoft Sans Serif"/>
              </a:rPr>
              <a:t>бар</a:t>
            </a:r>
            <a:r>
              <a:rPr dirty="0" sz="3600" spc="65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формула</a:t>
            </a:r>
            <a:r>
              <a:rPr dirty="0" sz="3600" spc="65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арқылы</a:t>
            </a:r>
            <a:r>
              <a:rPr dirty="0" sz="3600" spc="70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есептеледі.</a:t>
            </a:r>
            <a:r>
              <a:rPr dirty="0" sz="3600" spc="70">
                <a:latin typeface="Microsoft Sans Serif"/>
                <a:cs typeface="Microsoft Sans Serif"/>
              </a:rPr>
              <a:t> </a:t>
            </a:r>
            <a:r>
              <a:rPr dirty="0" sz="3600" spc="-35">
                <a:latin typeface="Microsoft Sans Serif"/>
                <a:cs typeface="Microsoft Sans Serif"/>
              </a:rPr>
              <a:t>Кездейсоқ</a:t>
            </a:r>
            <a:r>
              <a:rPr dirty="0" sz="3600" spc="75">
                <a:latin typeface="Microsoft Sans Serif"/>
                <a:cs typeface="Microsoft Sans Serif"/>
              </a:rPr>
              <a:t> </a:t>
            </a:r>
            <a:r>
              <a:rPr dirty="0" sz="3600" spc="-10">
                <a:latin typeface="Microsoft Sans Serif"/>
                <a:cs typeface="Microsoft Sans Serif"/>
              </a:rPr>
              <a:t>сандарға </a:t>
            </a:r>
            <a:r>
              <a:rPr dirty="0" sz="3600">
                <a:latin typeface="Microsoft Sans Serif"/>
                <a:cs typeface="Microsoft Sans Serif"/>
              </a:rPr>
              <a:t>байланысты</a:t>
            </a:r>
            <a:r>
              <a:rPr dirty="0" sz="3600" spc="-45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әрбір</a:t>
            </a:r>
            <a:r>
              <a:rPr dirty="0" sz="3600" spc="-50">
                <a:latin typeface="Microsoft Sans Serif"/>
                <a:cs typeface="Microsoft Sans Serif"/>
              </a:rPr>
              <a:t> кескін</a:t>
            </a:r>
            <a:r>
              <a:rPr dirty="0" sz="3600" spc="-40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әртүрлі</a:t>
            </a:r>
            <a:r>
              <a:rPr dirty="0" sz="3600" spc="-50">
                <a:latin typeface="Microsoft Sans Serif"/>
                <a:cs typeface="Microsoft Sans Serif"/>
              </a:rPr>
              <a:t> </a:t>
            </a:r>
            <a:r>
              <a:rPr dirty="0" sz="3600">
                <a:latin typeface="Microsoft Sans Serif"/>
                <a:cs typeface="Microsoft Sans Serif"/>
              </a:rPr>
              <a:t>болып</a:t>
            </a:r>
            <a:r>
              <a:rPr dirty="0" sz="3600" spc="-45">
                <a:latin typeface="Microsoft Sans Serif"/>
                <a:cs typeface="Microsoft Sans Serif"/>
              </a:rPr>
              <a:t> </a:t>
            </a:r>
            <a:r>
              <a:rPr dirty="0" sz="3600" spc="-10">
                <a:latin typeface="Microsoft Sans Serif"/>
                <a:cs typeface="Microsoft Sans Serif"/>
              </a:rPr>
              <a:t>көрінеді."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93980" y="1132332"/>
            <a:ext cx="6957059" cy="53019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62559" y="9288780"/>
            <a:ext cx="7022592" cy="38648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Пример</a:t>
            </a:r>
            <a:r>
              <a:rPr dirty="0" spc="-235"/>
              <a:t> </a:t>
            </a:r>
            <a:r>
              <a:rPr dirty="0"/>
              <a:t>алгоритма:</a:t>
            </a:r>
            <a:r>
              <a:rPr dirty="0" spc="-235"/>
              <a:t> </a:t>
            </a:r>
            <a:r>
              <a:rPr dirty="0"/>
              <a:t>Джон</a:t>
            </a:r>
            <a:r>
              <a:rPr dirty="0" spc="-235"/>
              <a:t> </a:t>
            </a:r>
            <a:r>
              <a:rPr dirty="0" spc="-10"/>
              <a:t>МакКормак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020622"/>
            <a:ext cx="11864340" cy="611695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just" marL="12700" marR="17780">
              <a:lnSpc>
                <a:spcPts val="2990"/>
              </a:lnSpc>
              <a:spcBef>
                <a:spcPts val="310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Джон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</a:t>
            </a:r>
            <a:r>
              <a:rPr dirty="0" sz="2600" spc="-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художник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профессор,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который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использует</a:t>
            </a:r>
            <a:r>
              <a:rPr dirty="0" sz="26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алгоритмы</a:t>
            </a:r>
            <a:r>
              <a:rPr dirty="0" sz="2600" spc="-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своей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работе,</a:t>
            </a:r>
            <a:r>
              <a:rPr dirty="0" sz="26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чтобы</a:t>
            </a:r>
            <a:r>
              <a:rPr dirty="0" sz="26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проникнуться</a:t>
            </a:r>
            <a:r>
              <a:rPr dirty="0" sz="26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врожденной</a:t>
            </a:r>
            <a:r>
              <a:rPr dirty="0" sz="26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мудростью</a:t>
            </a:r>
            <a:r>
              <a:rPr dirty="0" sz="26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природы.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ts val="2780"/>
              </a:lnSpc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Выставка</a:t>
            </a:r>
            <a:r>
              <a:rPr dirty="0" sz="26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Маккормака</a:t>
            </a:r>
            <a:r>
              <a:rPr dirty="0" sz="26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</a:t>
            </a:r>
            <a:r>
              <a:rPr dirty="0" sz="2600" b="1">
                <a:solidFill>
                  <a:srgbClr val="080808"/>
                </a:solidFill>
                <a:latin typeface="Times New Roman"/>
                <a:cs typeface="Times New Roman"/>
              </a:rPr>
              <a:t>Пятьдесят</a:t>
            </a:r>
            <a:r>
              <a:rPr dirty="0" sz="2600" spc="16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b="1">
                <a:solidFill>
                  <a:srgbClr val="080808"/>
                </a:solidFill>
                <a:latin typeface="Times New Roman"/>
                <a:cs typeface="Times New Roman"/>
              </a:rPr>
              <a:t>сестер»</a:t>
            </a:r>
            <a:r>
              <a:rPr dirty="0" sz="2600" spc="-6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6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2600" spc="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крупномасштабная</a:t>
            </a:r>
            <a:r>
              <a:rPr dirty="0" sz="26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инсталляция,</a:t>
            </a:r>
            <a:endParaRPr sz="2600">
              <a:latin typeface="Times New Roman"/>
              <a:cs typeface="Times New Roman"/>
            </a:endParaRPr>
          </a:p>
          <a:p>
            <a:pPr algn="just" marL="12700" marR="10795">
              <a:lnSpc>
                <a:spcPts val="3000"/>
              </a:lnSpc>
              <a:spcBef>
                <a:spcPts val="19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состоящая</a:t>
            </a:r>
            <a:r>
              <a:rPr dirty="0" sz="2600" spc="17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600" spc="1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изображений</a:t>
            </a:r>
            <a:r>
              <a:rPr dirty="0" sz="2600" spc="1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размером</a:t>
            </a:r>
            <a:r>
              <a:rPr dirty="0" sz="2600" spc="1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1</a:t>
            </a:r>
            <a:r>
              <a:rPr dirty="0" sz="2600" spc="1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х</a:t>
            </a:r>
            <a:r>
              <a:rPr dirty="0" sz="2600" spc="2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1</a:t>
            </a:r>
            <a:r>
              <a:rPr dirty="0" sz="2600" spc="1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</a:t>
            </a:r>
            <a:r>
              <a:rPr dirty="0" sz="2600" spc="1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синтезированных</a:t>
            </a:r>
            <a:r>
              <a:rPr dirty="0" sz="2600" spc="1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2600" spc="1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помощью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компьютера</a:t>
            </a:r>
            <a:r>
              <a:rPr dirty="0" sz="26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форм</a:t>
            </a:r>
            <a:r>
              <a:rPr dirty="0" sz="26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растений.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ts val="2780"/>
              </a:lnSpc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«Растения»</a:t>
            </a:r>
            <a:r>
              <a:rPr dirty="0" sz="2600" spc="509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были</a:t>
            </a:r>
            <a:r>
              <a:rPr dirty="0" sz="2600" spc="4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алгоритмически</a:t>
            </a:r>
            <a:r>
              <a:rPr dirty="0" sz="2600" spc="5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«выращены»</a:t>
            </a:r>
            <a:r>
              <a:rPr dirty="0" sz="2600" spc="5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600" spc="509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компьютерного</a:t>
            </a:r>
            <a:r>
              <a:rPr dirty="0" sz="2600" spc="5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кода</a:t>
            </a:r>
            <a:r>
              <a:rPr dirty="0" sz="2600" spc="4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endParaRPr sz="2600">
              <a:latin typeface="Times New Roman"/>
              <a:cs typeface="Times New Roman"/>
            </a:endParaRPr>
          </a:p>
          <a:p>
            <a:pPr algn="just" marL="12700" marR="12065">
              <a:lnSpc>
                <a:spcPts val="2990"/>
              </a:lnSpc>
              <a:spcBef>
                <a:spcPts val="200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использованием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искусственной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эволюции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генеративных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алгоритмов.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Каждая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растительная</a:t>
            </a:r>
            <a:r>
              <a:rPr dirty="0" sz="2600" spc="4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форма</a:t>
            </a:r>
            <a:r>
              <a:rPr dirty="0" sz="2600" spc="4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была</a:t>
            </a:r>
            <a:r>
              <a:rPr dirty="0" sz="2600" spc="4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получена</a:t>
            </a:r>
            <a:r>
              <a:rPr dirty="0" sz="2600" spc="4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600" spc="4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начальных</a:t>
            </a:r>
            <a:r>
              <a:rPr dirty="0" sz="2600" spc="4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графических</a:t>
            </a:r>
            <a:r>
              <a:rPr dirty="0" sz="2600" spc="4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элементов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логотипов</a:t>
            </a:r>
            <a:r>
              <a:rPr dirty="0" sz="26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нефтяных</a:t>
            </a:r>
            <a:r>
              <a:rPr dirty="0" sz="2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компаний.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ts val="2775"/>
              </a:lnSpc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Джон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МакКормак,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«Пятьдесят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сестер»,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серия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пятидесяти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разработанных</a:t>
            </a:r>
            <a:endParaRPr sz="2600">
              <a:latin typeface="Times New Roman"/>
              <a:cs typeface="Times New Roman"/>
            </a:endParaRPr>
          </a:p>
          <a:p>
            <a:pPr algn="just" marL="12700" marR="21590">
              <a:lnSpc>
                <a:spcPts val="3000"/>
              </a:lnSpc>
              <a:spcBef>
                <a:spcPts val="19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цифровых</a:t>
            </a:r>
            <a:r>
              <a:rPr dirty="0" sz="26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изображений</a:t>
            </a:r>
            <a:r>
              <a:rPr dirty="0" sz="26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растений</a:t>
            </a:r>
            <a:r>
              <a:rPr dirty="0" sz="26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26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использованием</a:t>
            </a:r>
            <a:r>
              <a:rPr dirty="0" sz="26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логотипов</a:t>
            </a:r>
            <a:r>
              <a:rPr dirty="0" sz="26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нефтяных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компаний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качестве</a:t>
            </a:r>
            <a:r>
              <a:rPr dirty="0" sz="2600" spc="-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строительных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блоков.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ts val="2780"/>
              </a:lnSpc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Название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работы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отсылает</a:t>
            </a:r>
            <a:r>
              <a:rPr dirty="0" sz="2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оригинальной</a:t>
            </a:r>
            <a:r>
              <a:rPr dirty="0" sz="2600" spc="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«Семи</a:t>
            </a:r>
            <a:r>
              <a:rPr dirty="0" sz="2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сестер»</a:t>
            </a:r>
            <a:r>
              <a:rPr dirty="0" sz="2600" spc="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600" spc="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картелю</a:t>
            </a:r>
            <a:r>
              <a:rPr dirty="0" sz="2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20">
                <a:solidFill>
                  <a:srgbClr val="080808"/>
                </a:solidFill>
                <a:latin typeface="Times New Roman"/>
                <a:cs typeface="Times New Roman"/>
              </a:rPr>
              <a:t>семи</a:t>
            </a:r>
            <a:endParaRPr sz="2600">
              <a:latin typeface="Times New Roman"/>
              <a:cs typeface="Times New Roman"/>
            </a:endParaRPr>
          </a:p>
          <a:p>
            <a:pPr algn="just" marL="12700" marR="15875">
              <a:lnSpc>
                <a:spcPts val="2990"/>
              </a:lnSpc>
              <a:spcBef>
                <a:spcPts val="200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нефтяных</a:t>
            </a:r>
            <a:r>
              <a:rPr dirty="0" sz="2600" spc="5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компаний,</a:t>
            </a:r>
            <a:r>
              <a:rPr dirty="0" sz="2600" spc="5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2600" spc="5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доминировали</a:t>
            </a:r>
            <a:r>
              <a:rPr dirty="0" sz="2600" spc="5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5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мировой</a:t>
            </a:r>
            <a:r>
              <a:rPr dirty="0" sz="2600" spc="5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нефтехимической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промышленности</a:t>
            </a:r>
            <a:r>
              <a:rPr dirty="0" sz="2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добыче</a:t>
            </a:r>
            <a:r>
              <a:rPr dirty="0" sz="2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нефти</a:t>
            </a:r>
            <a:r>
              <a:rPr dirty="0" sz="2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 Ближнем Востоке с</a:t>
            </a:r>
            <a:r>
              <a:rPr dirty="0" sz="2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середины </a:t>
            </a:r>
            <a:r>
              <a:rPr dirty="0" sz="2600" spc="-15">
                <a:solidFill>
                  <a:srgbClr val="080808"/>
                </a:solidFill>
                <a:latin typeface="Times New Roman"/>
                <a:cs typeface="Times New Roman"/>
              </a:rPr>
              <a:t>1940-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х</a:t>
            </a:r>
            <a:r>
              <a:rPr dirty="0" sz="26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годов</a:t>
            </a:r>
            <a:r>
              <a:rPr dirty="0" sz="26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25">
                <a:solidFill>
                  <a:srgbClr val="080808"/>
                </a:solidFill>
                <a:latin typeface="Times New Roman"/>
                <a:cs typeface="Times New Roman"/>
              </a:rPr>
              <a:t>до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нефтяного</a:t>
            </a:r>
            <a:r>
              <a:rPr dirty="0" sz="2600" spc="-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кризиса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5">
                <a:solidFill>
                  <a:srgbClr val="080808"/>
                </a:solidFill>
                <a:latin typeface="Times New Roman"/>
                <a:cs typeface="Times New Roman"/>
              </a:rPr>
              <a:t>1970-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х</a:t>
            </a:r>
            <a:r>
              <a:rPr dirty="0" sz="26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годов.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92480" y="7133843"/>
            <a:ext cx="18983325" cy="762000"/>
          </a:xfrm>
          <a:custGeom>
            <a:avLst/>
            <a:gdLst/>
            <a:ahLst/>
            <a:cxnLst/>
            <a:rect l="l" t="t" r="r" b="b"/>
            <a:pathLst>
              <a:path w="18983325" h="762000">
                <a:moveTo>
                  <a:pt x="18982944" y="762000"/>
                </a:moveTo>
                <a:lnTo>
                  <a:pt x="0" y="762000"/>
                </a:lnTo>
                <a:lnTo>
                  <a:pt x="0" y="0"/>
                </a:lnTo>
                <a:lnTo>
                  <a:pt x="18982944" y="0"/>
                </a:lnTo>
                <a:lnTo>
                  <a:pt x="18982944" y="76200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797559" y="7091502"/>
            <a:ext cx="1178814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26745" algn="l"/>
                <a:tab pos="2374265" algn="l"/>
                <a:tab pos="4715510" algn="l"/>
                <a:tab pos="6471285" algn="l"/>
                <a:tab pos="7184390" algn="l"/>
                <a:tab pos="8672830" algn="l"/>
                <a:tab pos="11028680" algn="l"/>
              </a:tabLst>
            </a:pPr>
            <a:r>
              <a:rPr dirty="0" sz="2600" spc="-25">
                <a:solidFill>
                  <a:srgbClr val="080808"/>
                </a:solidFill>
                <a:latin typeface="Times New Roman"/>
                <a:cs typeface="Times New Roman"/>
              </a:rPr>
              <a:t>«Я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использую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эволюционные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алгоритмы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25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создания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искусственных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20">
                <a:solidFill>
                  <a:srgbClr val="080808"/>
                </a:solidFill>
                <a:latin typeface="Times New Roman"/>
                <a:cs typeface="Times New Roman"/>
              </a:rPr>
              <a:t>форм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794615" y="7091502"/>
            <a:ext cx="6951345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10945" algn="l"/>
                <a:tab pos="2607310" algn="l"/>
                <a:tab pos="3555365" algn="l"/>
                <a:tab pos="4172585" algn="l"/>
                <a:tab pos="5230495" algn="l"/>
              </a:tabLst>
            </a:pP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жизни,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20">
                <a:solidFill>
                  <a:srgbClr val="080808"/>
                </a:solidFill>
                <a:latin typeface="Times New Roman"/>
                <a:cs typeface="Times New Roman"/>
              </a:rPr>
              <a:t>было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25">
                <a:solidFill>
                  <a:srgbClr val="080808"/>
                </a:solidFill>
                <a:latin typeface="Times New Roman"/>
                <a:cs typeface="Times New Roman"/>
              </a:rPr>
              <a:t>бы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почти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невозможно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7559" y="7468692"/>
            <a:ext cx="18919825" cy="6443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ts val="3070"/>
              </a:lnSpc>
              <a:spcBef>
                <a:spcPts val="10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спроектировать</a:t>
            </a:r>
            <a:r>
              <a:rPr dirty="0" sz="26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напрямую».</a:t>
            </a:r>
            <a:r>
              <a:rPr dirty="0" sz="26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6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Джон</a:t>
            </a:r>
            <a:r>
              <a:rPr dirty="0" sz="26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МакКормак</a:t>
            </a:r>
            <a:endParaRPr sz="2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990"/>
              </a:lnSpc>
              <a:spcBef>
                <a:spcPts val="160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</a:t>
            </a:r>
            <a:r>
              <a:rPr dirty="0" sz="2600" spc="5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использует</a:t>
            </a:r>
            <a:r>
              <a:rPr dirty="0" sz="2600" spc="5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процесс,</a:t>
            </a:r>
            <a:r>
              <a:rPr dirty="0" sz="2600" spc="5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похожий</a:t>
            </a:r>
            <a:r>
              <a:rPr dirty="0" sz="2600" spc="5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600" spc="5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селекционное</a:t>
            </a:r>
            <a:r>
              <a:rPr dirty="0" sz="2600" spc="5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разведение,</a:t>
            </a:r>
            <a:r>
              <a:rPr dirty="0" sz="2600" spc="5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которое</a:t>
            </a:r>
            <a:r>
              <a:rPr dirty="0" sz="2600" spc="5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развивает</a:t>
            </a:r>
            <a:r>
              <a:rPr dirty="0" sz="2600" spc="5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эстетические</a:t>
            </a:r>
            <a:r>
              <a:rPr dirty="0" sz="2600" spc="5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5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поведенческие</a:t>
            </a:r>
            <a:r>
              <a:rPr dirty="0" sz="2600" spc="5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черты.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Компьютер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способен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находить</a:t>
            </a:r>
            <a:r>
              <a:rPr dirty="0" sz="2600" spc="3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нюансы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3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сложности,</a:t>
            </a:r>
            <a:r>
              <a:rPr dirty="0" sz="2600" spc="3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2600" spc="3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которых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2600" spc="3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даже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догадывался.</a:t>
            </a:r>
            <a:r>
              <a:rPr dirty="0" sz="2600" spc="3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действует</a:t>
            </a:r>
            <a:r>
              <a:rPr dirty="0" sz="2600" spc="3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2600" spc="3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творческий</a:t>
            </a:r>
            <a:r>
              <a:rPr dirty="0" sz="2600" spc="3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партнер,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способ</a:t>
            </a:r>
            <a:r>
              <a:rPr dirty="0" sz="26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сделать</a:t>
            </a:r>
            <a:r>
              <a:rPr dirty="0" sz="26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невообразимое</a:t>
            </a:r>
            <a:r>
              <a:rPr dirty="0" sz="26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ощутимым.</a:t>
            </a:r>
            <a:r>
              <a:rPr dirty="0" sz="26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r>
              <a:rPr dirty="0" sz="26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работы</a:t>
            </a:r>
            <a:r>
              <a:rPr dirty="0" sz="26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26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яркий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пример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кодового</a:t>
            </a:r>
            <a:r>
              <a:rPr dirty="0" sz="26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искусства.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ts val="2750"/>
              </a:lnSpc>
              <a:tabLst>
                <a:tab pos="8190865" algn="l"/>
                <a:tab pos="11127740" algn="l"/>
              </a:tabLst>
            </a:pPr>
            <a:r>
              <a:rPr dirty="0" sz="2600" spc="-10" b="1">
                <a:solidFill>
                  <a:srgbClr val="080808"/>
                </a:solidFill>
                <a:latin typeface="Times New Roman"/>
                <a:cs typeface="Times New Roman"/>
              </a:rPr>
              <a:t>Колорфилд</a:t>
            </a:r>
            <a:r>
              <a:rPr dirty="0" sz="2600" spc="-15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Маккормака,</a:t>
            </a:r>
            <a:r>
              <a:rPr dirty="0" sz="2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b="1">
                <a:solidFill>
                  <a:srgbClr val="080808"/>
                </a:solidFill>
                <a:latin typeface="Times New Roman"/>
                <a:cs typeface="Times New Roman"/>
              </a:rPr>
              <a:t>представленный</a:t>
            </a:r>
            <a:r>
              <a:rPr dirty="0" sz="2600" spc="-14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ниже,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представляет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собой</a:t>
            </a:r>
            <a:endParaRPr sz="2600">
              <a:latin typeface="Times New Roman"/>
              <a:cs typeface="Times New Roman"/>
            </a:endParaRPr>
          </a:p>
          <a:p>
            <a:pPr algn="just" marL="12700" marR="6995795">
              <a:lnSpc>
                <a:spcPts val="2990"/>
              </a:lnSpc>
              <a:spcBef>
                <a:spcPts val="15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«эволюционную</a:t>
            </a:r>
            <a:r>
              <a:rPr dirty="0" sz="2600" spc="5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экосистему</a:t>
            </a:r>
            <a:r>
              <a:rPr dirty="0" sz="2600" spc="6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цвета».</a:t>
            </a:r>
            <a:r>
              <a:rPr dirty="0" sz="2600" spc="6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6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этой</a:t>
            </a:r>
            <a:r>
              <a:rPr dirty="0" sz="2600" spc="6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цифровой</a:t>
            </a:r>
            <a:r>
              <a:rPr dirty="0" sz="2600" spc="6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работе</a:t>
            </a:r>
            <a:r>
              <a:rPr dirty="0" sz="2600" spc="6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«цветные</a:t>
            </a:r>
            <a:r>
              <a:rPr dirty="0" sz="2600" spc="6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агенты»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пытаются</a:t>
            </a:r>
            <a:r>
              <a:rPr dirty="0" sz="2600" spc="2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существовать</a:t>
            </a:r>
            <a:r>
              <a:rPr dirty="0" sz="26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простой</a:t>
            </a:r>
            <a:r>
              <a:rPr dirty="0" sz="2600" spc="3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вселенной,</a:t>
            </a:r>
            <a:r>
              <a:rPr dirty="0" sz="26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создавая</a:t>
            </a:r>
            <a:r>
              <a:rPr dirty="0" sz="2600" spc="3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цвета,</a:t>
            </a:r>
            <a:r>
              <a:rPr dirty="0" sz="2600" spc="3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подходящие</a:t>
            </a:r>
            <a:r>
              <a:rPr dirty="0" sz="2600" spc="3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600" spc="3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25">
                <a:solidFill>
                  <a:srgbClr val="080808"/>
                </a:solidFill>
                <a:latin typeface="Times New Roman"/>
                <a:cs typeface="Times New Roman"/>
              </a:rPr>
              <a:t>их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среды.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6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эту</a:t>
            </a:r>
            <a:r>
              <a:rPr dirty="0" sz="2600" spc="-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среду</a:t>
            </a:r>
            <a:r>
              <a:rPr dirty="0" sz="26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влияют</a:t>
            </a:r>
            <a:r>
              <a:rPr dirty="0" sz="26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другие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агенты</a:t>
            </a:r>
            <a:r>
              <a:rPr dirty="0" sz="26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цвета,</a:t>
            </a:r>
            <a:r>
              <a:rPr dirty="0" sz="26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2600" spc="-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они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производят.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00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Колорфилд</a:t>
            </a:r>
            <a:r>
              <a:rPr dirty="0" sz="2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Джона</a:t>
            </a:r>
            <a:r>
              <a:rPr dirty="0" sz="2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Маккормака.</a:t>
            </a:r>
            <a:r>
              <a:rPr dirty="0" sz="26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(Эволюционная</a:t>
            </a:r>
            <a:r>
              <a:rPr dirty="0" sz="26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программная</a:t>
            </a:r>
            <a:r>
              <a:rPr dirty="0" sz="2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экосистема).</a:t>
            </a:r>
            <a:endParaRPr sz="2600">
              <a:latin typeface="Times New Roman"/>
              <a:cs typeface="Times New Roman"/>
            </a:endParaRPr>
          </a:p>
          <a:p>
            <a:pPr algn="just" marL="12700" marR="6962140">
              <a:lnSpc>
                <a:spcPct val="94400"/>
              </a:lnSpc>
              <a:spcBef>
                <a:spcPts val="19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Цвета</a:t>
            </a:r>
            <a:r>
              <a:rPr dirty="0" sz="2600" spc="1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входят</a:t>
            </a:r>
            <a:r>
              <a:rPr dirty="0" sz="2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сложные</a:t>
            </a:r>
            <a:r>
              <a:rPr dirty="0" sz="26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циклы</a:t>
            </a:r>
            <a:r>
              <a:rPr dirty="0" sz="2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обратной</a:t>
            </a:r>
            <a:r>
              <a:rPr dirty="0" sz="2600" spc="1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связи,</a:t>
            </a:r>
            <a:r>
              <a:rPr dirty="0" sz="2600" spc="1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представляя</a:t>
            </a:r>
            <a:r>
              <a:rPr dirty="0" sz="2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развивающуюся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палитру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меняющихся</a:t>
            </a:r>
            <a:r>
              <a:rPr dirty="0" sz="2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оттенков.</a:t>
            </a:r>
            <a:r>
              <a:rPr dirty="0" sz="2600" spc="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Различные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конфигурации</a:t>
            </a:r>
            <a:r>
              <a:rPr dirty="0" sz="2600" spc="2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возникают</a:t>
            </a:r>
            <a:r>
              <a:rPr dirty="0" sz="2600" spc="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2600" spc="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основе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стратегий,</a:t>
            </a:r>
            <a:r>
              <a:rPr dirty="0" sz="2600" spc="48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2600" spc="47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экосистема</a:t>
            </a:r>
            <a:r>
              <a:rPr dirty="0" sz="2600" spc="484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обнаруживает</a:t>
            </a:r>
            <a:r>
              <a:rPr dirty="0" sz="2600" spc="484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2600" spc="47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сосуществования</a:t>
            </a:r>
            <a:r>
              <a:rPr dirty="0" sz="2600" spc="49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26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взаимозависимости.</a:t>
            </a:r>
            <a:endParaRPr sz="2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09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Университете</a:t>
            </a:r>
            <a:r>
              <a:rPr dirty="0" sz="26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Монаша</a:t>
            </a:r>
            <a:r>
              <a:rPr dirty="0" sz="26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26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Мельбурне,</a:t>
            </a:r>
            <a:r>
              <a:rPr dirty="0" sz="26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Австралия,</a:t>
            </a:r>
            <a:r>
              <a:rPr dirty="0" sz="26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</a:t>
            </a:r>
            <a:r>
              <a:rPr dirty="0" sz="26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руководит</a:t>
            </a:r>
            <a:r>
              <a:rPr dirty="0" sz="26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u="heavy" sz="26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SensiLab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,</a:t>
            </a:r>
            <a:endParaRPr sz="2600">
              <a:latin typeface="Times New Roman"/>
              <a:cs typeface="Times New Roman"/>
            </a:endParaRPr>
          </a:p>
          <a:p>
            <a:pPr algn="just" marL="12700" marR="22225">
              <a:lnSpc>
                <a:spcPts val="2990"/>
              </a:lnSpc>
              <a:spcBef>
                <a:spcPts val="235"/>
              </a:spcBef>
            </a:pP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многопрофильной</a:t>
            </a:r>
            <a:r>
              <a:rPr dirty="0" sz="26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исследовательской</a:t>
            </a:r>
            <a:r>
              <a:rPr dirty="0" sz="26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группой,</a:t>
            </a:r>
            <a:r>
              <a:rPr dirty="0" sz="26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изучающей</a:t>
            </a:r>
            <a:r>
              <a:rPr dirty="0" sz="26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такие</a:t>
            </a:r>
            <a:r>
              <a:rPr dirty="0" sz="2600" spc="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темы,</a:t>
            </a:r>
            <a:r>
              <a:rPr dirty="0" sz="26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26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программируемая</a:t>
            </a:r>
            <a:r>
              <a:rPr dirty="0" sz="26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материя,</a:t>
            </a:r>
            <a:r>
              <a:rPr dirty="0" sz="26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интерактивное</a:t>
            </a:r>
            <a:r>
              <a:rPr dirty="0" sz="26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пространство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26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творческий</a:t>
            </a:r>
            <a:r>
              <a:rPr dirty="0" sz="26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искусственный</a:t>
            </a:r>
            <a:r>
              <a:rPr dirty="0" sz="2600" spc="-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интеллект.</a:t>
            </a:r>
            <a:r>
              <a:rPr dirty="0" sz="2600" spc="-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Маккормак</a:t>
            </a:r>
            <a:r>
              <a:rPr dirty="0" sz="26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также</a:t>
            </a:r>
            <a:r>
              <a:rPr dirty="0" sz="26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написал</a:t>
            </a:r>
            <a:r>
              <a:rPr dirty="0" sz="26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книгу</a:t>
            </a:r>
            <a:r>
              <a:rPr dirty="0" sz="26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080808"/>
                </a:solidFill>
                <a:latin typeface="Times New Roman"/>
                <a:cs typeface="Times New Roman"/>
              </a:rPr>
              <a:t>«</a:t>
            </a:r>
            <a:r>
              <a:rPr dirty="0" u="heavy" sz="2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Компьютеры</a:t>
            </a:r>
            <a:r>
              <a:rPr dirty="0" u="heavy" sz="2600" spc="-75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heavy" sz="2600" spc="-7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творчество»</a:t>
            </a:r>
            <a:r>
              <a:rPr dirty="0" sz="2600" spc="-10">
                <a:solidFill>
                  <a:srgbClr val="080808"/>
                </a:solidFill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761" y="0"/>
            <a:ext cx="20102830" cy="14394815"/>
            <a:chOff x="761" y="0"/>
            <a:chExt cx="20102830" cy="1439481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503" y="0"/>
              <a:ext cx="19760184" cy="1417167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7610" y="1347711"/>
            <a:ext cx="18976340" cy="854138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12700" marR="5080">
              <a:lnSpc>
                <a:spcPts val="4140"/>
              </a:lnSpc>
              <a:spcBef>
                <a:spcPts val="385"/>
              </a:spcBef>
            </a:pPr>
            <a:r>
              <a:rPr dirty="0" sz="3600" spc="90">
                <a:latin typeface="Times New Roman"/>
                <a:cs typeface="Times New Roman"/>
              </a:rPr>
              <a:t>NASA</a:t>
            </a:r>
            <a:r>
              <a:rPr dirty="0" sz="3600" spc="305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антеннаны</a:t>
            </a:r>
            <a:r>
              <a:rPr dirty="0" sz="3600" spc="320">
                <a:latin typeface="Times New Roman"/>
                <a:cs typeface="Times New Roman"/>
              </a:rPr>
              <a:t> </a:t>
            </a:r>
            <a:r>
              <a:rPr dirty="0" sz="3600" spc="114">
                <a:latin typeface="Times New Roman"/>
                <a:cs typeface="Times New Roman"/>
              </a:rPr>
              <a:t>жобалау</a:t>
            </a:r>
            <a:r>
              <a:rPr dirty="0" sz="3600" spc="320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үшін</a:t>
            </a:r>
            <a:r>
              <a:rPr dirty="0" sz="3600" spc="315">
                <a:latin typeface="Times New Roman"/>
                <a:cs typeface="Times New Roman"/>
              </a:rPr>
              <a:t> </a:t>
            </a:r>
            <a:r>
              <a:rPr dirty="0" sz="3600" spc="125">
                <a:latin typeface="Times New Roman"/>
                <a:cs typeface="Times New Roman"/>
              </a:rPr>
              <a:t>эволюциялық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30">
                <a:latin typeface="Times New Roman"/>
                <a:cs typeface="Times New Roman"/>
              </a:rPr>
              <a:t>алгоритмдерді</a:t>
            </a:r>
            <a:r>
              <a:rPr dirty="0" sz="3600" spc="320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қолданды.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Калифорнияның </a:t>
            </a:r>
            <a:r>
              <a:rPr dirty="0" sz="3600">
                <a:latin typeface="Times New Roman"/>
                <a:cs typeface="Times New Roman"/>
              </a:rPr>
              <a:t>Кремний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алқабындағы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NASA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Ames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зерттеу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орталығында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антеннаны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дамыту</a:t>
            </a:r>
            <a:r>
              <a:rPr dirty="0" sz="3600" spc="-9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жобасын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басқарған </a:t>
            </a:r>
            <a:r>
              <a:rPr dirty="0" sz="3600" spc="105">
                <a:latin typeface="Times New Roman"/>
                <a:cs typeface="Times New Roman"/>
              </a:rPr>
              <a:t>Джейсон</a:t>
            </a:r>
            <a:r>
              <a:rPr dirty="0" sz="3600" spc="290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Лон:</a:t>
            </a:r>
            <a:r>
              <a:rPr dirty="0" sz="3600" spc="290">
                <a:latin typeface="Times New Roman"/>
                <a:cs typeface="Times New Roman"/>
              </a:rPr>
              <a:t> </a:t>
            </a:r>
            <a:r>
              <a:rPr dirty="0" sz="3600" spc="95">
                <a:latin typeface="Times New Roman"/>
                <a:cs typeface="Times New Roman"/>
              </a:rPr>
              <a:t>«Бұл</a:t>
            </a:r>
            <a:r>
              <a:rPr dirty="0" sz="3600" spc="295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ғарышқа</a:t>
            </a:r>
            <a:r>
              <a:rPr dirty="0" sz="3600" spc="295">
                <a:latin typeface="Times New Roman"/>
                <a:cs typeface="Times New Roman"/>
              </a:rPr>
              <a:t> </a:t>
            </a:r>
            <a:r>
              <a:rPr dirty="0" sz="3600" spc="90">
                <a:latin typeface="Times New Roman"/>
                <a:cs typeface="Times New Roman"/>
              </a:rPr>
              <a:t>алғаш</a:t>
            </a:r>
            <a:r>
              <a:rPr dirty="0" sz="3600" spc="295">
                <a:latin typeface="Times New Roman"/>
                <a:cs typeface="Times New Roman"/>
              </a:rPr>
              <a:t> </a:t>
            </a:r>
            <a:r>
              <a:rPr dirty="0" sz="3600" spc="80">
                <a:latin typeface="Times New Roman"/>
                <a:cs typeface="Times New Roman"/>
              </a:rPr>
              <a:t>рет</a:t>
            </a:r>
            <a:r>
              <a:rPr dirty="0" sz="3600" spc="295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жасанды</a:t>
            </a:r>
            <a:r>
              <a:rPr dirty="0" sz="3600" spc="300">
                <a:latin typeface="Times New Roman"/>
                <a:cs typeface="Times New Roman"/>
              </a:rPr>
              <a:t> </a:t>
            </a:r>
            <a:r>
              <a:rPr dirty="0" sz="3600" spc="95">
                <a:latin typeface="Times New Roman"/>
                <a:cs typeface="Times New Roman"/>
              </a:rPr>
              <a:t>нысан</a:t>
            </a:r>
            <a:r>
              <a:rPr dirty="0" sz="3600" spc="295">
                <a:latin typeface="Times New Roman"/>
                <a:cs typeface="Times New Roman"/>
              </a:rPr>
              <a:t> </a:t>
            </a:r>
            <a:r>
              <a:rPr dirty="0" sz="3600" spc="105">
                <a:latin typeface="Times New Roman"/>
                <a:cs typeface="Times New Roman"/>
              </a:rPr>
              <a:t>ұшты»,</a:t>
            </a:r>
            <a:r>
              <a:rPr dirty="0" sz="3600" spc="30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-</a:t>
            </a:r>
            <a:r>
              <a:rPr dirty="0" sz="3600" spc="310">
                <a:latin typeface="Times New Roman"/>
                <a:cs typeface="Times New Roman"/>
              </a:rPr>
              <a:t> </a:t>
            </a:r>
            <a:r>
              <a:rPr dirty="0" sz="3600" spc="80">
                <a:latin typeface="Times New Roman"/>
                <a:cs typeface="Times New Roman"/>
              </a:rPr>
              <a:t>деп</a:t>
            </a:r>
            <a:r>
              <a:rPr dirty="0" sz="3600" spc="300">
                <a:latin typeface="Times New Roman"/>
                <a:cs typeface="Times New Roman"/>
              </a:rPr>
              <a:t> </a:t>
            </a:r>
            <a:r>
              <a:rPr dirty="0" sz="3600" spc="95">
                <a:latin typeface="Times New Roman"/>
                <a:cs typeface="Times New Roman"/>
              </a:rPr>
              <a:t>атап</a:t>
            </a:r>
            <a:r>
              <a:rPr dirty="0" sz="3600" spc="305">
                <a:latin typeface="Times New Roman"/>
                <a:cs typeface="Times New Roman"/>
              </a:rPr>
              <a:t> </a:t>
            </a:r>
            <a:r>
              <a:rPr dirty="0" sz="3600" spc="105">
                <a:latin typeface="Times New Roman"/>
                <a:cs typeface="Times New Roman"/>
              </a:rPr>
              <a:t>өтті.</a:t>
            </a:r>
            <a:r>
              <a:rPr dirty="0" sz="3600" spc="305">
                <a:latin typeface="Times New Roman"/>
                <a:cs typeface="Times New Roman"/>
              </a:rPr>
              <a:t> </a:t>
            </a:r>
            <a:r>
              <a:rPr dirty="0" sz="3600" spc="100">
                <a:latin typeface="Times New Roman"/>
                <a:cs typeface="Times New Roman"/>
              </a:rPr>
              <a:t>"Жасанды </a:t>
            </a:r>
            <a:r>
              <a:rPr dirty="0" sz="3600">
                <a:latin typeface="Times New Roman"/>
                <a:cs typeface="Times New Roman"/>
              </a:rPr>
              <a:t>интеллект</a:t>
            </a:r>
            <a:r>
              <a:rPr dirty="0" sz="3600" spc="-1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бағдарламалық</a:t>
            </a:r>
            <a:r>
              <a:rPr dirty="0" sz="3600" spc="-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жасақтамасы</a:t>
            </a:r>
            <a:r>
              <a:rPr dirty="0" sz="3600" spc="-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соңғы</a:t>
            </a:r>
            <a:r>
              <a:rPr dirty="0" sz="3600" spc="-1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нұсқасын</a:t>
            </a:r>
            <a:r>
              <a:rPr dirty="0" sz="3600" spc="-1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таңдамас</a:t>
            </a:r>
            <a:r>
              <a:rPr dirty="0" sz="3600" spc="-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бұрын</a:t>
            </a:r>
            <a:r>
              <a:rPr dirty="0" sz="3600" spc="-1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миллиондаған</a:t>
            </a:r>
            <a:r>
              <a:rPr dirty="0" sz="3600" spc="-10">
                <a:latin typeface="Times New Roman"/>
                <a:cs typeface="Times New Roman"/>
              </a:rPr>
              <a:t> әлеуетті </a:t>
            </a:r>
            <a:r>
              <a:rPr dirty="0" sz="3600" spc="55">
                <a:latin typeface="Times New Roman"/>
                <a:cs typeface="Times New Roman"/>
              </a:rPr>
              <a:t>антенна</a:t>
            </a:r>
            <a:r>
              <a:rPr dirty="0" sz="3600" spc="215">
                <a:latin typeface="Times New Roman"/>
                <a:cs typeface="Times New Roman"/>
              </a:rPr>
              <a:t> </a:t>
            </a:r>
            <a:r>
              <a:rPr dirty="0" sz="3600" spc="65">
                <a:latin typeface="Times New Roman"/>
                <a:cs typeface="Times New Roman"/>
              </a:rPr>
              <a:t>конструкцияларын</a:t>
            </a:r>
            <a:r>
              <a:rPr dirty="0" sz="3600" spc="220">
                <a:latin typeface="Times New Roman"/>
                <a:cs typeface="Times New Roman"/>
              </a:rPr>
              <a:t> </a:t>
            </a:r>
            <a:r>
              <a:rPr dirty="0" sz="3600" spc="60">
                <a:latin typeface="Times New Roman"/>
                <a:cs typeface="Times New Roman"/>
              </a:rPr>
              <a:t>зерттеді.</a:t>
            </a:r>
            <a:r>
              <a:rPr dirty="0" sz="3600" spc="229">
                <a:latin typeface="Times New Roman"/>
                <a:cs typeface="Times New Roman"/>
              </a:rPr>
              <a:t> </a:t>
            </a:r>
            <a:r>
              <a:rPr dirty="0" sz="3600" spc="60">
                <a:latin typeface="Times New Roman"/>
                <a:cs typeface="Times New Roman"/>
              </a:rPr>
              <a:t>Бағдарламалық</a:t>
            </a:r>
            <a:r>
              <a:rPr dirty="0" sz="3600" spc="225">
                <a:latin typeface="Times New Roman"/>
                <a:cs typeface="Times New Roman"/>
              </a:rPr>
              <a:t> </a:t>
            </a:r>
            <a:r>
              <a:rPr dirty="0" sz="3600" spc="60">
                <a:latin typeface="Times New Roman"/>
                <a:cs typeface="Times New Roman"/>
              </a:rPr>
              <a:t>жасақтама</a:t>
            </a:r>
            <a:r>
              <a:rPr dirty="0" sz="3600" spc="225">
                <a:latin typeface="Times New Roman"/>
                <a:cs typeface="Times New Roman"/>
              </a:rPr>
              <a:t> </a:t>
            </a:r>
            <a:r>
              <a:rPr dirty="0" sz="3600" spc="55">
                <a:latin typeface="Times New Roman"/>
                <a:cs typeface="Times New Roman"/>
              </a:rPr>
              <a:t>мұны</a:t>
            </a:r>
            <a:r>
              <a:rPr dirty="0" sz="3600" spc="229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кез</a:t>
            </a:r>
            <a:r>
              <a:rPr dirty="0" sz="3600" spc="220">
                <a:latin typeface="Times New Roman"/>
                <a:cs typeface="Times New Roman"/>
              </a:rPr>
              <a:t> </a:t>
            </a:r>
            <a:r>
              <a:rPr dirty="0" sz="3600" spc="55">
                <a:latin typeface="Times New Roman"/>
                <a:cs typeface="Times New Roman"/>
              </a:rPr>
              <a:t>келген</a:t>
            </a:r>
            <a:r>
              <a:rPr dirty="0" sz="3600" spc="22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адам</a:t>
            </a:r>
            <a:r>
              <a:rPr dirty="0" sz="3600" spc="229">
                <a:latin typeface="Times New Roman"/>
                <a:cs typeface="Times New Roman"/>
              </a:rPr>
              <a:t> </a:t>
            </a:r>
            <a:r>
              <a:rPr dirty="0" sz="3600" spc="45">
                <a:latin typeface="Times New Roman"/>
                <a:cs typeface="Times New Roman"/>
              </a:rPr>
              <a:t>жасай </a:t>
            </a:r>
            <a:r>
              <a:rPr dirty="0" sz="3600">
                <a:latin typeface="Times New Roman"/>
                <a:cs typeface="Times New Roman"/>
              </a:rPr>
              <a:t>алатындан</a:t>
            </a:r>
            <a:r>
              <a:rPr dirty="0" sz="3600" spc="1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әлдеқайда</a:t>
            </a:r>
            <a:r>
              <a:rPr dirty="0" sz="3600" spc="1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жылдамырақ</a:t>
            </a:r>
            <a:r>
              <a:rPr dirty="0" sz="3600" spc="1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жасады...</a:t>
            </a:r>
            <a:r>
              <a:rPr dirty="0" sz="3600" spc="1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Дарвиндік</a:t>
            </a:r>
            <a:r>
              <a:rPr dirty="0" sz="3600" spc="15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"ең</a:t>
            </a:r>
            <a:r>
              <a:rPr dirty="0" sz="3600" spc="1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мықтының</a:t>
            </a:r>
            <a:r>
              <a:rPr dirty="0" sz="3600" spc="16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аман</a:t>
            </a:r>
            <a:r>
              <a:rPr dirty="0" sz="3600" spc="1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қалуы"</a:t>
            </a:r>
            <a:r>
              <a:rPr dirty="0" sz="3600" spc="17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процесінің </a:t>
            </a:r>
            <a:r>
              <a:rPr dirty="0" sz="3600">
                <a:latin typeface="Times New Roman"/>
                <a:cs typeface="Times New Roman"/>
              </a:rPr>
              <a:t>арқасында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ең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күшті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дизайн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аман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қалады,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ал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қабілеті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төмендері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жоқ".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50"/>
              </a:lnSpc>
              <a:spcBef>
                <a:spcPts val="309"/>
              </a:spcBef>
            </a:pPr>
            <a:r>
              <a:rPr dirty="0" sz="3600" spc="114">
                <a:latin typeface="Times New Roman"/>
                <a:cs typeface="Times New Roman"/>
              </a:rPr>
              <a:t>Ғалымдар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шығармашылық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қабілетін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арттыру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05">
                <a:latin typeface="Times New Roman"/>
                <a:cs typeface="Times New Roman"/>
              </a:rPr>
              <a:t>үшін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25">
                <a:latin typeface="Times New Roman"/>
                <a:cs typeface="Times New Roman"/>
              </a:rPr>
              <a:t>дарвиндік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25">
                <a:latin typeface="Times New Roman"/>
                <a:cs typeface="Times New Roman"/>
              </a:rPr>
              <a:t>әдістерді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қолдана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 spc="110">
                <a:latin typeface="Times New Roman"/>
                <a:cs typeface="Times New Roman"/>
              </a:rPr>
              <a:t>бастады. </a:t>
            </a:r>
            <a:r>
              <a:rPr dirty="0" sz="3600" spc="75">
                <a:latin typeface="Times New Roman"/>
                <a:cs typeface="Times New Roman"/>
              </a:rPr>
              <a:t>Мысалы,</a:t>
            </a:r>
            <a:r>
              <a:rPr dirty="0" sz="3600" spc="240">
                <a:latin typeface="Times New Roman"/>
                <a:cs typeface="Times New Roman"/>
              </a:rPr>
              <a:t> </a:t>
            </a:r>
            <a:r>
              <a:rPr dirty="0" sz="3600" spc="90">
                <a:latin typeface="Times New Roman"/>
                <a:cs typeface="Times New Roman"/>
              </a:rPr>
              <a:t>университеттер</a:t>
            </a:r>
            <a:r>
              <a:rPr dirty="0" sz="3600" spc="245">
                <a:latin typeface="Times New Roman"/>
                <a:cs typeface="Times New Roman"/>
              </a:rPr>
              <a:t> </a:t>
            </a:r>
            <a:r>
              <a:rPr dirty="0" sz="3600" spc="65">
                <a:latin typeface="Times New Roman"/>
                <a:cs typeface="Times New Roman"/>
              </a:rPr>
              <a:t>мен</a:t>
            </a:r>
            <a:r>
              <a:rPr dirty="0" sz="3600" spc="250">
                <a:latin typeface="Times New Roman"/>
                <a:cs typeface="Times New Roman"/>
              </a:rPr>
              <a:t> </a:t>
            </a:r>
            <a:r>
              <a:rPr dirty="0" sz="3600" spc="90">
                <a:latin typeface="Times New Roman"/>
                <a:cs typeface="Times New Roman"/>
              </a:rPr>
              <a:t>фармацевтикалық</a:t>
            </a:r>
            <a:r>
              <a:rPr dirty="0" sz="3600" spc="254">
                <a:latin typeface="Times New Roman"/>
                <a:cs typeface="Times New Roman"/>
              </a:rPr>
              <a:t> </a:t>
            </a:r>
            <a:r>
              <a:rPr dirty="0" sz="3600" spc="95">
                <a:latin typeface="Times New Roman"/>
                <a:cs typeface="Times New Roman"/>
              </a:rPr>
              <a:t>компаниялардағы</a:t>
            </a:r>
            <a:r>
              <a:rPr dirty="0" sz="3600" spc="254">
                <a:latin typeface="Times New Roman"/>
                <a:cs typeface="Times New Roman"/>
              </a:rPr>
              <a:t> </a:t>
            </a:r>
            <a:r>
              <a:rPr dirty="0" sz="3600" spc="95">
                <a:latin typeface="Times New Roman"/>
                <a:cs typeface="Times New Roman"/>
              </a:rPr>
              <a:t>биохимия</a:t>
            </a:r>
            <a:r>
              <a:rPr dirty="0" sz="3600" spc="250">
                <a:latin typeface="Times New Roman"/>
                <a:cs typeface="Times New Roman"/>
              </a:rPr>
              <a:t> </a:t>
            </a:r>
            <a:r>
              <a:rPr dirty="0" sz="3600" spc="80">
                <a:latin typeface="Times New Roman"/>
                <a:cs typeface="Times New Roman"/>
              </a:rPr>
              <a:t>зертханалары </a:t>
            </a:r>
            <a:r>
              <a:rPr dirty="0" sz="3600">
                <a:latin typeface="Times New Roman"/>
                <a:cs typeface="Times New Roman"/>
              </a:rPr>
              <a:t>іргелі</a:t>
            </a:r>
            <a:r>
              <a:rPr dirty="0" sz="3600" spc="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зерттеулер</a:t>
            </a:r>
            <a:r>
              <a:rPr dirty="0" sz="3600" spc="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мен</a:t>
            </a:r>
            <a:r>
              <a:rPr dirty="0" sz="3600" spc="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медицинада</a:t>
            </a:r>
            <a:r>
              <a:rPr dirty="0" sz="3600" spc="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қолдану</a:t>
            </a:r>
            <a:r>
              <a:rPr dirty="0" sz="3600" spc="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үшін</a:t>
            </a:r>
            <a:r>
              <a:rPr dirty="0" sz="3600" spc="7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жаңа</a:t>
            </a:r>
            <a:r>
              <a:rPr dirty="0" sz="3600" spc="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молекулаларды</a:t>
            </a:r>
            <a:r>
              <a:rPr dirty="0" sz="3600" spc="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жасау</a:t>
            </a:r>
            <a:r>
              <a:rPr dirty="0" sz="3600" spc="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үшін</a:t>
            </a:r>
            <a:r>
              <a:rPr dirty="0" sz="3600" spc="7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эволюциялық </a:t>
            </a:r>
            <a:r>
              <a:rPr dirty="0" sz="3600" spc="80">
                <a:latin typeface="Times New Roman"/>
                <a:cs typeface="Times New Roman"/>
              </a:rPr>
              <a:t>бағдарламаларды</a:t>
            </a:r>
            <a:r>
              <a:rPr dirty="0" sz="3600" spc="245">
                <a:latin typeface="Times New Roman"/>
                <a:cs typeface="Times New Roman"/>
              </a:rPr>
              <a:t> </a:t>
            </a:r>
            <a:r>
              <a:rPr dirty="0" sz="3600" spc="85">
                <a:latin typeface="Times New Roman"/>
                <a:cs typeface="Times New Roman"/>
              </a:rPr>
              <a:t>пайдалануда.</a:t>
            </a:r>
            <a:r>
              <a:rPr dirty="0" sz="3600" spc="250">
                <a:latin typeface="Times New Roman"/>
                <a:cs typeface="Times New Roman"/>
              </a:rPr>
              <a:t> </a:t>
            </a:r>
            <a:r>
              <a:rPr dirty="0" sz="3600" spc="70">
                <a:latin typeface="Times New Roman"/>
                <a:cs typeface="Times New Roman"/>
              </a:rPr>
              <a:t>NASA</a:t>
            </a:r>
            <a:r>
              <a:rPr dirty="0" sz="3600" spc="240">
                <a:latin typeface="Times New Roman"/>
                <a:cs typeface="Times New Roman"/>
              </a:rPr>
              <a:t> </a:t>
            </a:r>
            <a:r>
              <a:rPr dirty="0" sz="3600" spc="65">
                <a:latin typeface="Times New Roman"/>
                <a:cs typeface="Times New Roman"/>
              </a:rPr>
              <a:t>адам</a:t>
            </a:r>
            <a:r>
              <a:rPr dirty="0" sz="3600" spc="245">
                <a:latin typeface="Times New Roman"/>
                <a:cs typeface="Times New Roman"/>
              </a:rPr>
              <a:t> </a:t>
            </a:r>
            <a:r>
              <a:rPr dirty="0" sz="3600" spc="80">
                <a:latin typeface="Times New Roman"/>
                <a:cs typeface="Times New Roman"/>
              </a:rPr>
              <a:t>жасаған</a:t>
            </a:r>
            <a:r>
              <a:rPr dirty="0" sz="3600" spc="245">
                <a:latin typeface="Times New Roman"/>
                <a:cs typeface="Times New Roman"/>
              </a:rPr>
              <a:t> </a:t>
            </a:r>
            <a:r>
              <a:rPr dirty="0" sz="3600" spc="85">
                <a:latin typeface="Times New Roman"/>
                <a:cs typeface="Times New Roman"/>
              </a:rPr>
              <a:t>антеннадан</a:t>
            </a:r>
            <a:r>
              <a:rPr dirty="0" sz="3600" spc="245">
                <a:latin typeface="Times New Roman"/>
                <a:cs typeface="Times New Roman"/>
              </a:rPr>
              <a:t> </a:t>
            </a:r>
            <a:r>
              <a:rPr dirty="0" sz="3600" spc="85">
                <a:latin typeface="Times New Roman"/>
                <a:cs typeface="Times New Roman"/>
              </a:rPr>
              <a:t>тиімдірек</a:t>
            </a:r>
            <a:r>
              <a:rPr dirty="0" sz="3600" spc="250">
                <a:latin typeface="Times New Roman"/>
                <a:cs typeface="Times New Roman"/>
              </a:rPr>
              <a:t> </a:t>
            </a:r>
            <a:r>
              <a:rPr dirty="0" sz="3600" spc="80">
                <a:latin typeface="Times New Roman"/>
                <a:cs typeface="Times New Roman"/>
              </a:rPr>
              <a:t>«жақсартылған» </a:t>
            </a:r>
            <a:r>
              <a:rPr dirty="0" sz="3600">
                <a:latin typeface="Times New Roman"/>
                <a:cs typeface="Times New Roman"/>
              </a:rPr>
              <a:t>антенна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жасау</a:t>
            </a:r>
            <a:r>
              <a:rPr dirty="0" sz="3600" spc="3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үшін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эволюциялық</a:t>
            </a:r>
            <a:r>
              <a:rPr dirty="0" sz="3600" spc="3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дизайнды</a:t>
            </a:r>
            <a:r>
              <a:rPr dirty="0" sz="3600" spc="3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қолданды.</a:t>
            </a:r>
            <a:r>
              <a:rPr dirty="0" sz="3600" spc="3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Тіпті</a:t>
            </a:r>
            <a:r>
              <a:rPr dirty="0" sz="3600" spc="34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роботтардың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«миы»</a:t>
            </a:r>
            <a:r>
              <a:rPr dirty="0" sz="3600" spc="35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мен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денесін </a:t>
            </a:r>
            <a:r>
              <a:rPr dirty="0" sz="3600">
                <a:latin typeface="Times New Roman"/>
                <a:cs typeface="Times New Roman"/>
              </a:rPr>
              <a:t>қазір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жобаланудан</a:t>
            </a:r>
            <a:r>
              <a:rPr dirty="0" sz="3600" spc="-8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гөрі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дамытуға</a:t>
            </a:r>
            <a:r>
              <a:rPr dirty="0" sz="3600" spc="-7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болады.</a:t>
            </a:r>
            <a:endParaRPr sz="3600">
              <a:latin typeface="Times New Roman"/>
              <a:cs typeface="Times New Roman"/>
            </a:endParaRPr>
          </a:p>
          <a:p>
            <a:pPr algn="just" marL="12700">
              <a:lnSpc>
                <a:spcPts val="4205"/>
              </a:lnSpc>
            </a:pPr>
            <a:r>
              <a:rPr dirty="0" sz="3600">
                <a:latin typeface="Times New Roman"/>
                <a:cs typeface="Times New Roman"/>
              </a:rPr>
              <a:t>Осылайша,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эволюциялық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алгоритмдер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эволюция</a:t>
            </a:r>
            <a:r>
              <a:rPr dirty="0" sz="3600" spc="-10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процесін</a:t>
            </a:r>
            <a:r>
              <a:rPr dirty="0" sz="3600" spc="-10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имитациялау,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жаңа</a:t>
            </a:r>
            <a:r>
              <a:rPr dirty="0" sz="3600" spc="-1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идеяларды</a:t>
            </a:r>
            <a:r>
              <a:rPr dirty="0" sz="3600" spc="-95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іріктеп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40"/>
              </a:lnSpc>
              <a:spcBef>
                <a:spcPts val="195"/>
              </a:spcBef>
            </a:pPr>
            <a:r>
              <a:rPr dirty="0" sz="3600" spc="130">
                <a:latin typeface="Times New Roman"/>
                <a:cs typeface="Times New Roman"/>
              </a:rPr>
              <a:t>«өсіру»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05">
                <a:latin typeface="Times New Roman"/>
                <a:cs typeface="Times New Roman"/>
              </a:rPr>
              <a:t>және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30">
                <a:latin typeface="Times New Roman"/>
                <a:cs typeface="Times New Roman"/>
              </a:rPr>
              <a:t>көптеген</a:t>
            </a:r>
            <a:r>
              <a:rPr dirty="0" sz="3600" spc="325">
                <a:latin typeface="Times New Roman"/>
                <a:cs typeface="Times New Roman"/>
              </a:rPr>
              <a:t> </a:t>
            </a:r>
            <a:r>
              <a:rPr dirty="0" sz="3600" spc="130">
                <a:latin typeface="Times New Roman"/>
                <a:cs typeface="Times New Roman"/>
              </a:rPr>
              <a:t>ұрпақтар</a:t>
            </a:r>
            <a:r>
              <a:rPr dirty="0" sz="3600" spc="330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бойына</a:t>
            </a:r>
            <a:r>
              <a:rPr dirty="0" sz="3600" spc="335">
                <a:latin typeface="Times New Roman"/>
                <a:cs typeface="Times New Roman"/>
              </a:rPr>
              <a:t> </a:t>
            </a:r>
            <a:r>
              <a:rPr dirty="0" sz="3600" spc="110">
                <a:latin typeface="Times New Roman"/>
                <a:cs typeface="Times New Roman"/>
              </a:rPr>
              <a:t>жаңа</a:t>
            </a:r>
            <a:r>
              <a:rPr dirty="0" sz="3600" spc="340">
                <a:latin typeface="Times New Roman"/>
                <a:cs typeface="Times New Roman"/>
              </a:rPr>
              <a:t> </a:t>
            </a:r>
            <a:r>
              <a:rPr dirty="0" sz="3600" spc="135">
                <a:latin typeface="Times New Roman"/>
                <a:cs typeface="Times New Roman"/>
              </a:rPr>
              <a:t>формаларды</a:t>
            </a:r>
            <a:r>
              <a:rPr dirty="0" sz="3600" spc="340">
                <a:latin typeface="Times New Roman"/>
                <a:cs typeface="Times New Roman"/>
              </a:rPr>
              <a:t> </a:t>
            </a:r>
            <a:r>
              <a:rPr dirty="0" sz="3600" spc="125">
                <a:latin typeface="Times New Roman"/>
                <a:cs typeface="Times New Roman"/>
              </a:rPr>
              <a:t>тудыру</a:t>
            </a:r>
            <a:r>
              <a:rPr dirty="0" sz="3600" spc="340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арқылы</a:t>
            </a:r>
            <a:r>
              <a:rPr dirty="0" sz="3600" spc="340">
                <a:latin typeface="Times New Roman"/>
                <a:cs typeface="Times New Roman"/>
              </a:rPr>
              <a:t> </a:t>
            </a:r>
            <a:r>
              <a:rPr dirty="0" sz="3600" spc="114">
                <a:latin typeface="Times New Roman"/>
                <a:cs typeface="Times New Roman"/>
              </a:rPr>
              <a:t>өнер</a:t>
            </a:r>
            <a:r>
              <a:rPr dirty="0" sz="3600" spc="345">
                <a:latin typeface="Times New Roman"/>
                <a:cs typeface="Times New Roman"/>
              </a:rPr>
              <a:t> </a:t>
            </a:r>
            <a:r>
              <a:rPr dirty="0" sz="3600" spc="120">
                <a:latin typeface="Times New Roman"/>
                <a:cs typeface="Times New Roman"/>
              </a:rPr>
              <a:t>жасауға </a:t>
            </a:r>
            <a:r>
              <a:rPr dirty="0" sz="3600">
                <a:latin typeface="Times New Roman"/>
                <a:cs typeface="Times New Roman"/>
              </a:rPr>
              <a:t>бағдарламаланған</a:t>
            </a:r>
            <a:r>
              <a:rPr dirty="0" sz="3600" spc="-210">
                <a:latin typeface="Times New Roman"/>
                <a:cs typeface="Times New Roman"/>
              </a:rPr>
              <a:t> </a:t>
            </a:r>
            <a:r>
              <a:rPr dirty="0" sz="3600" spc="-10">
                <a:latin typeface="Times New Roman"/>
                <a:cs typeface="Times New Roman"/>
              </a:rPr>
              <a:t>рецепттер.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05259" y="1243583"/>
            <a:ext cx="8182356" cy="37429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Искусство</a:t>
            </a:r>
            <a:r>
              <a:rPr dirty="0" spc="-254"/>
              <a:t> </a:t>
            </a:r>
            <a:r>
              <a:rPr dirty="0"/>
              <a:t>алгоритмов</a:t>
            </a:r>
            <a:r>
              <a:rPr dirty="0" spc="-235"/>
              <a:t> </a:t>
            </a:r>
            <a:r>
              <a:rPr dirty="0"/>
              <a:t>(кодовое</a:t>
            </a:r>
            <a:r>
              <a:rPr dirty="0" spc="260"/>
              <a:t> </a:t>
            </a:r>
            <a:r>
              <a:rPr dirty="0"/>
              <a:t>искусство,</a:t>
            </a:r>
            <a:r>
              <a:rPr dirty="0" spc="-215"/>
              <a:t> </a:t>
            </a:r>
            <a:r>
              <a:rPr dirty="0"/>
              <a:t>процедурное</a:t>
            </a:r>
            <a:r>
              <a:rPr dirty="0" spc="-220"/>
              <a:t> </a:t>
            </a:r>
            <a:r>
              <a:rPr dirty="0" spc="-10"/>
              <a:t>искусство)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2035543"/>
            <a:ext cx="10627360" cy="336486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just" marL="12700" marR="13335">
              <a:lnSpc>
                <a:spcPts val="4150"/>
              </a:lnSpc>
              <a:spcBef>
                <a:spcPts val="38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IBM 7094</a:t>
            </a:r>
            <a:r>
              <a:rPr dirty="0" sz="3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консолью</a:t>
            </a:r>
            <a:r>
              <a:rPr dirty="0" sz="36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IBM 7151</a:t>
            </a:r>
            <a:r>
              <a:rPr dirty="0" sz="3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(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1962</a:t>
            </a:r>
            <a:r>
              <a:rPr dirty="0" u="heavy" sz="3600" spc="5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г.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)</a:t>
            </a:r>
            <a:r>
              <a:rPr dirty="0" sz="36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/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Творческое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использование</a:t>
            </a:r>
            <a:r>
              <a:rPr dirty="0" sz="3600" spc="48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компьютерной</a:t>
            </a:r>
            <a:r>
              <a:rPr dirty="0" sz="3600" spc="4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графики</a:t>
            </a:r>
            <a:r>
              <a:rPr dirty="0" sz="3600" spc="4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А.</a:t>
            </a:r>
            <a:r>
              <a:rPr dirty="0" sz="3600" spc="4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Майкл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Нолл</a:t>
            </a:r>
            <a:r>
              <a:rPr dirty="0" sz="36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Bell</a:t>
            </a:r>
            <a:r>
              <a:rPr dirty="0" sz="36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Labs</a:t>
            </a:r>
            <a:r>
              <a:rPr dirty="0" sz="36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(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1962</a:t>
            </a:r>
            <a:r>
              <a:rPr dirty="0" u="heavy" sz="3600" spc="-9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г.</a:t>
            </a:r>
            <a:r>
              <a:rPr dirty="0" sz="3600" spc="-100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).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40"/>
              </a:lnSpc>
              <a:spcBef>
                <a:spcPts val="124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Алгоритм</a:t>
            </a:r>
            <a:r>
              <a:rPr dirty="0" sz="3600" spc="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похож</a:t>
            </a:r>
            <a:r>
              <a:rPr dirty="0" sz="3600" spc="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600" spc="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рецепт.</a:t>
            </a:r>
            <a:r>
              <a:rPr dirty="0" sz="3600" spc="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 spc="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пошаговый</a:t>
            </a:r>
            <a:r>
              <a:rPr dirty="0" sz="3600" spc="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метод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решения</a:t>
            </a:r>
            <a:r>
              <a:rPr dirty="0" sz="3600" spc="3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проблемы.</a:t>
            </a:r>
            <a:r>
              <a:rPr dirty="0" sz="3600" spc="3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3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 spc="3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один</a:t>
            </a:r>
            <a:r>
              <a:rPr dirty="0" sz="3600" spc="3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3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фундаментальных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строительных</a:t>
            </a:r>
            <a:r>
              <a:rPr dirty="0" sz="3600" spc="-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блоков</a:t>
            </a:r>
            <a:r>
              <a:rPr dirty="0" sz="3600" spc="-1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информатики.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5509856"/>
            <a:ext cx="115900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8455" algn="l"/>
                <a:tab pos="4323080" algn="l"/>
                <a:tab pos="7296784" algn="l"/>
                <a:tab pos="9726930" algn="l"/>
                <a:tab pos="1048639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Компьютеры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могут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обрабатывать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алгоритмы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более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678194" y="5509856"/>
            <a:ext cx="70688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2945" algn="l"/>
                <a:tab pos="4236085" algn="l"/>
                <a:tab pos="4792980" algn="l"/>
                <a:tab pos="532130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высоких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скоростях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большем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6037250"/>
            <a:ext cx="189757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масштабе,</a:t>
            </a:r>
            <a:r>
              <a:rPr dirty="0" sz="3600" spc="3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чем</a:t>
            </a:r>
            <a:r>
              <a:rPr dirty="0" sz="3600" spc="4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человеческий</a:t>
            </a:r>
            <a:r>
              <a:rPr dirty="0" sz="3600" spc="3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мозг,</a:t>
            </a:r>
            <a:r>
              <a:rPr dirty="0" sz="3600" spc="4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3600" spc="4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позволяет</a:t>
            </a:r>
            <a:r>
              <a:rPr dirty="0" sz="36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художникам</a:t>
            </a:r>
            <a:r>
              <a:rPr dirty="0" sz="36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раздвигать</a:t>
            </a:r>
            <a:r>
              <a:rPr dirty="0" sz="3600" spc="3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границы</a:t>
            </a:r>
            <a:r>
              <a:rPr dirty="0" sz="3600" spc="4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выражения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7610" y="6563664"/>
            <a:ext cx="189769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1135" algn="l"/>
                <a:tab pos="4620895" algn="l"/>
                <a:tab pos="7068820" algn="l"/>
                <a:tab pos="7647305" algn="l"/>
                <a:tab pos="8430260" algn="l"/>
                <a:tab pos="11630660" algn="l"/>
                <a:tab pos="14689455" algn="l"/>
                <a:tab pos="16985615" algn="l"/>
                <a:tab pos="1780095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совершенно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новыми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способами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от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фрактального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до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новой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7610" y="6938314"/>
            <a:ext cx="18977610" cy="3151505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иммерсивной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геометрии,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которая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реагирует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звук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движение.</a:t>
            </a:r>
            <a:endParaRPr sz="3600">
              <a:latin typeface="Times New Roman"/>
              <a:cs typeface="Times New Roman"/>
            </a:endParaRPr>
          </a:p>
          <a:p>
            <a:pPr marL="12700" marR="5080">
              <a:lnSpc>
                <a:spcPts val="4150"/>
              </a:lnSpc>
              <a:spcBef>
                <a:spcPts val="1475"/>
              </a:spcBef>
              <a:tabLst>
                <a:tab pos="932180" algn="l"/>
                <a:tab pos="2270125" algn="l"/>
                <a:tab pos="3807460" algn="l"/>
                <a:tab pos="5903595" algn="l"/>
                <a:tab pos="8347709" algn="l"/>
                <a:tab pos="9425305" algn="l"/>
                <a:tab pos="10332720" algn="l"/>
                <a:tab pos="13223875" algn="l"/>
                <a:tab pos="15791180" algn="l"/>
                <a:tab pos="17411700" algn="l"/>
                <a:tab pos="18263235" algn="l"/>
              </a:tabLst>
            </a:pP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также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иногда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называют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искусством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кода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или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процедурным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искусством,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потому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оно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создается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компьютером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соответствии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набором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процедур,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изложенных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коде.</a:t>
            </a:r>
            <a:endParaRPr sz="3600">
              <a:latin typeface="Times New Roman"/>
              <a:cs typeface="Times New Roman"/>
            </a:endParaRPr>
          </a:p>
          <a:p>
            <a:pPr marL="12700" marR="5080">
              <a:lnSpc>
                <a:spcPts val="4140"/>
              </a:lnSpc>
              <a:spcBef>
                <a:spcPts val="1145"/>
              </a:spcBef>
              <a:tabLst>
                <a:tab pos="575310" algn="l"/>
                <a:tab pos="2157730" algn="l"/>
                <a:tab pos="2508250" algn="l"/>
                <a:tab pos="3707765" algn="l"/>
                <a:tab pos="4092575" algn="l"/>
                <a:tab pos="4753610" algn="l"/>
                <a:tab pos="6227445" algn="l"/>
                <a:tab pos="6830695" algn="l"/>
                <a:tab pos="7859395" algn="l"/>
                <a:tab pos="8342630" algn="l"/>
                <a:tab pos="9015095" algn="l"/>
                <a:tab pos="11022330" algn="l"/>
                <a:tab pos="11643995" algn="l"/>
                <a:tab pos="12649200" algn="l"/>
                <a:tab pos="14217650" algn="l"/>
                <a:tab pos="15534640" algn="l"/>
                <a:tab pos="15672435" algn="l"/>
                <a:tab pos="16214725" algn="l"/>
                <a:tab pos="17369155" algn="l"/>
                <a:tab pos="18294350" algn="l"/>
                <a:tab pos="18491200" algn="l"/>
              </a:tabLst>
            </a:pP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начале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1960-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исследователи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Bell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Labs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первыми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начали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использовать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компьютеры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для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творчества.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Одним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самых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активных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исследователей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был</a:t>
            </a:r>
            <a:r>
              <a:rPr dirty="0" sz="36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>
                <a:solidFill>
                  <a:srgbClr val="080808"/>
                </a:solidFill>
                <a:latin typeface="Times New Roman"/>
                <a:cs typeface="Times New Roman"/>
              </a:rPr>
              <a:t>Майкл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 b="1">
                <a:solidFill>
                  <a:srgbClr val="080808"/>
                </a:solidFill>
                <a:latin typeface="Times New Roman"/>
                <a:cs typeface="Times New Roman"/>
              </a:rPr>
              <a:t>Нолл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.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1970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году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7610" y="10042194"/>
            <a:ext cx="18975070" cy="110045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>
              <a:lnSpc>
                <a:spcPts val="4150"/>
              </a:lnSpc>
              <a:spcBef>
                <a:spcPts val="365"/>
              </a:spcBef>
              <a:tabLst>
                <a:tab pos="2088514" algn="l"/>
                <a:tab pos="2834640" algn="l"/>
                <a:tab pos="5389880" algn="l"/>
                <a:tab pos="6971030" algn="l"/>
                <a:tab pos="10373995" algn="l"/>
                <a:tab pos="12171045" algn="l"/>
                <a:tab pos="13823315" algn="l"/>
                <a:tab pos="1641348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призвал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действию: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«Нам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действительно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нужно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новое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поколение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художников- компьютерщиков».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0" y="0"/>
            <a:ext cx="20103465" cy="14394815"/>
            <a:chOff x="0" y="0"/>
            <a:chExt cx="20103465" cy="14394815"/>
          </a:xfrm>
        </p:grpSpPr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3084" cy="1332585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9500" y="1181100"/>
            <a:ext cx="8348472" cy="90129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7610" y="55667"/>
            <a:ext cx="11823065" cy="3096260"/>
          </a:xfrm>
          <a:prstGeom prst="rect"/>
        </p:spPr>
        <p:txBody>
          <a:bodyPr wrap="square" lIns="0" tIns="132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pc="-20"/>
              <a:t>Алгоритмдік</a:t>
            </a:r>
            <a:r>
              <a:rPr dirty="0" spc="-240"/>
              <a:t> </a:t>
            </a:r>
            <a:r>
              <a:rPr dirty="0"/>
              <a:t>өнердің</a:t>
            </a:r>
            <a:r>
              <a:rPr dirty="0" spc="-240"/>
              <a:t> </a:t>
            </a:r>
            <a:r>
              <a:rPr dirty="0" spc="-10"/>
              <a:t>мысалы:</a:t>
            </a:r>
            <a:r>
              <a:rPr dirty="0" spc="-235"/>
              <a:t> </a:t>
            </a:r>
            <a:r>
              <a:rPr dirty="0"/>
              <a:t>Брайан</a:t>
            </a:r>
            <a:r>
              <a:rPr dirty="0" spc="-235"/>
              <a:t> </a:t>
            </a:r>
            <a:r>
              <a:rPr dirty="0" spc="-25"/>
              <a:t>Эно</a:t>
            </a:r>
          </a:p>
          <a:p>
            <a:pPr algn="just" marL="12700" marR="1581150">
              <a:lnSpc>
                <a:spcPts val="4140"/>
              </a:lnSpc>
              <a:spcBef>
                <a:spcPts val="1000"/>
              </a:spcBef>
            </a:pPr>
            <a:r>
              <a:rPr dirty="0" sz="3600" b="0">
                <a:solidFill>
                  <a:srgbClr val="000000"/>
                </a:solidFill>
                <a:latin typeface="Times New Roman"/>
                <a:cs typeface="Times New Roman"/>
              </a:rPr>
              <a:t>Нолл</a:t>
            </a:r>
            <a:r>
              <a:rPr dirty="0" sz="3600" spc="21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45" b="0">
                <a:solidFill>
                  <a:srgbClr val="000000"/>
                </a:solidFill>
                <a:latin typeface="Times New Roman"/>
                <a:cs typeface="Times New Roman"/>
              </a:rPr>
              <a:t>идеясын</a:t>
            </a:r>
            <a:r>
              <a:rPr dirty="0" sz="3600" spc="2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50" b="0">
                <a:solidFill>
                  <a:srgbClr val="000000"/>
                </a:solidFill>
                <a:latin typeface="Times New Roman"/>
                <a:cs typeface="Times New Roman"/>
              </a:rPr>
              <a:t>Брайан</a:t>
            </a:r>
            <a:r>
              <a:rPr dirty="0" sz="3600" spc="22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b="0">
                <a:solidFill>
                  <a:srgbClr val="000000"/>
                </a:solidFill>
                <a:latin typeface="Times New Roman"/>
                <a:cs typeface="Times New Roman"/>
              </a:rPr>
              <a:t>Эно</a:t>
            </a:r>
            <a:r>
              <a:rPr dirty="0" sz="3600" spc="229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b="0">
                <a:solidFill>
                  <a:srgbClr val="000000"/>
                </a:solidFill>
                <a:latin typeface="Times New Roman"/>
                <a:cs typeface="Times New Roman"/>
              </a:rPr>
              <a:t>сияқты</a:t>
            </a:r>
            <a:r>
              <a:rPr dirty="0" sz="3600" spc="229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50" b="0">
                <a:solidFill>
                  <a:srgbClr val="000000"/>
                </a:solidFill>
                <a:latin typeface="Times New Roman"/>
                <a:cs typeface="Times New Roman"/>
              </a:rPr>
              <a:t>суретшілер</a:t>
            </a:r>
            <a:r>
              <a:rPr dirty="0" sz="3600" spc="229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-25" b="0">
                <a:solidFill>
                  <a:srgbClr val="000000"/>
                </a:solidFill>
                <a:latin typeface="Times New Roman"/>
                <a:cs typeface="Times New Roman"/>
              </a:rPr>
              <a:t>мен </a:t>
            </a:r>
            <a:r>
              <a:rPr dirty="0" sz="3600" spc="100" b="0">
                <a:solidFill>
                  <a:srgbClr val="000000"/>
                </a:solidFill>
                <a:latin typeface="Times New Roman"/>
                <a:cs typeface="Times New Roman"/>
              </a:rPr>
              <a:t>музыканттар</a:t>
            </a:r>
            <a:r>
              <a:rPr dirty="0" sz="3600" spc="26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95" b="0">
                <a:solidFill>
                  <a:srgbClr val="000000"/>
                </a:solidFill>
                <a:latin typeface="Times New Roman"/>
                <a:cs typeface="Times New Roman"/>
              </a:rPr>
              <a:t>қолдады.</a:t>
            </a:r>
            <a:r>
              <a:rPr dirty="0" sz="3600" spc="27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95" b="0">
                <a:solidFill>
                  <a:srgbClr val="000000"/>
                </a:solidFill>
                <a:latin typeface="Times New Roman"/>
                <a:cs typeface="Times New Roman"/>
              </a:rPr>
              <a:t>1990</a:t>
            </a:r>
            <a:r>
              <a:rPr dirty="0" sz="3600" spc="27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100" b="0">
                <a:solidFill>
                  <a:srgbClr val="000000"/>
                </a:solidFill>
                <a:latin typeface="Times New Roman"/>
                <a:cs typeface="Times New Roman"/>
              </a:rPr>
              <a:t>жылдардың</a:t>
            </a:r>
            <a:r>
              <a:rPr dirty="0" sz="3600" spc="26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85" b="0">
                <a:solidFill>
                  <a:srgbClr val="000000"/>
                </a:solidFill>
                <a:latin typeface="Times New Roman"/>
                <a:cs typeface="Times New Roman"/>
              </a:rPr>
              <a:t>аяғында </a:t>
            </a:r>
            <a:r>
              <a:rPr dirty="0" sz="3600" spc="195" b="0">
                <a:solidFill>
                  <a:srgbClr val="000000"/>
                </a:solidFill>
                <a:latin typeface="Times New Roman"/>
                <a:cs typeface="Times New Roman"/>
              </a:rPr>
              <a:t>Эно</a:t>
            </a:r>
            <a:r>
              <a:rPr dirty="0" sz="3600" spc="62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265" b="0">
                <a:solidFill>
                  <a:srgbClr val="000000"/>
                </a:solidFill>
                <a:latin typeface="Times New Roman"/>
                <a:cs typeface="Times New Roman"/>
              </a:rPr>
              <a:t>композициялар</a:t>
            </a:r>
            <a:r>
              <a:rPr dirty="0" sz="3600" spc="6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225" b="0">
                <a:solidFill>
                  <a:srgbClr val="000000"/>
                </a:solidFill>
                <a:latin typeface="Times New Roman"/>
                <a:cs typeface="Times New Roman"/>
              </a:rPr>
              <a:t>жасау</a:t>
            </a:r>
            <a:r>
              <a:rPr dirty="0" sz="3600" spc="6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215" b="0">
                <a:solidFill>
                  <a:srgbClr val="000000"/>
                </a:solidFill>
                <a:latin typeface="Times New Roman"/>
                <a:cs typeface="Times New Roman"/>
              </a:rPr>
              <a:t>үшін</a:t>
            </a:r>
            <a:r>
              <a:rPr dirty="0" sz="3600" spc="6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254" b="0">
                <a:solidFill>
                  <a:srgbClr val="000000"/>
                </a:solidFill>
                <a:latin typeface="Times New Roman"/>
                <a:cs typeface="Times New Roman"/>
              </a:rPr>
              <a:t>алгоритмдік </a:t>
            </a:r>
            <a:r>
              <a:rPr dirty="0" sz="3600" b="0">
                <a:solidFill>
                  <a:srgbClr val="000000"/>
                </a:solidFill>
                <a:latin typeface="Times New Roman"/>
                <a:cs typeface="Times New Roman"/>
              </a:rPr>
              <a:t>принциптерді</a:t>
            </a:r>
            <a:r>
              <a:rPr dirty="0" sz="3600" spc="-2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0">
                <a:solidFill>
                  <a:srgbClr val="000000"/>
                </a:solidFill>
                <a:latin typeface="Times New Roman"/>
                <a:cs typeface="Times New Roman"/>
              </a:rPr>
              <a:t>қолданды.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8895" rIns="0" bIns="0" rtlCol="0" vert="horz">
            <a:spAutoFit/>
          </a:bodyPr>
          <a:lstStyle/>
          <a:p>
            <a:pPr algn="just" marL="12700" marR="5080">
              <a:lnSpc>
                <a:spcPts val="4140"/>
              </a:lnSpc>
              <a:spcBef>
                <a:spcPts val="385"/>
              </a:spcBef>
            </a:pPr>
            <a:r>
              <a:rPr dirty="0" spc="40"/>
              <a:t>Композиторлар</a:t>
            </a:r>
            <a:r>
              <a:rPr dirty="0" spc="110"/>
              <a:t> </a:t>
            </a:r>
            <a:r>
              <a:rPr dirty="0" spc="35"/>
              <a:t>Брайан</a:t>
            </a:r>
            <a:r>
              <a:rPr dirty="0" spc="105"/>
              <a:t> </a:t>
            </a:r>
            <a:r>
              <a:rPr dirty="0" spc="50"/>
              <a:t>Эн</a:t>
            </a:r>
            <a:r>
              <a:rPr dirty="0"/>
              <a:t>о</a:t>
            </a:r>
            <a:r>
              <a:rPr dirty="0" spc="110"/>
              <a:t> </a:t>
            </a:r>
            <a:r>
              <a:rPr dirty="0" spc="30"/>
              <a:t>мен</a:t>
            </a:r>
            <a:r>
              <a:rPr dirty="0" spc="105"/>
              <a:t> </a:t>
            </a:r>
            <a:r>
              <a:rPr dirty="0" spc="35"/>
              <a:t>Питер</a:t>
            </a:r>
            <a:r>
              <a:rPr dirty="0" spc="120"/>
              <a:t> </a:t>
            </a:r>
            <a:r>
              <a:rPr dirty="0" spc="40"/>
              <a:t>Чилверстің</a:t>
            </a:r>
            <a:r>
              <a:rPr dirty="0"/>
              <a:t> г</a:t>
            </a:r>
            <a:r>
              <a:rPr dirty="0" spc="-290"/>
              <a:t> </a:t>
            </a:r>
            <a:r>
              <a:rPr dirty="0" spc="-20"/>
              <a:t>е</a:t>
            </a:r>
            <a:r>
              <a:rPr dirty="0" spc="-285"/>
              <a:t> </a:t>
            </a:r>
            <a:r>
              <a:rPr dirty="0"/>
              <a:t>н</a:t>
            </a:r>
            <a:r>
              <a:rPr dirty="0" spc="-290"/>
              <a:t> </a:t>
            </a:r>
            <a:r>
              <a:rPr dirty="0" spc="-20"/>
              <a:t>е</a:t>
            </a:r>
            <a:r>
              <a:rPr dirty="0" spc="-285"/>
              <a:t> </a:t>
            </a:r>
            <a:r>
              <a:rPr dirty="0"/>
              <a:t>р</a:t>
            </a:r>
            <a:r>
              <a:rPr dirty="0" spc="-285"/>
              <a:t> </a:t>
            </a:r>
            <a:r>
              <a:rPr dirty="0" spc="-20"/>
              <a:t>а</a:t>
            </a:r>
            <a:r>
              <a:rPr dirty="0" spc="-285"/>
              <a:t> </a:t>
            </a:r>
            <a:r>
              <a:rPr dirty="0" spc="-20"/>
              <a:t>т</a:t>
            </a:r>
            <a:r>
              <a:rPr dirty="0" spc="-285"/>
              <a:t> </a:t>
            </a:r>
            <a:r>
              <a:rPr dirty="0"/>
              <a:t>и</a:t>
            </a:r>
            <a:r>
              <a:rPr dirty="0" spc="-290"/>
              <a:t> </a:t>
            </a:r>
            <a:r>
              <a:rPr dirty="0" spc="-20"/>
              <a:t>в</a:t>
            </a:r>
            <a:r>
              <a:rPr dirty="0" spc="-285"/>
              <a:t> </a:t>
            </a:r>
            <a:r>
              <a:rPr dirty="0" spc="-20"/>
              <a:t>т</a:t>
            </a:r>
            <a:r>
              <a:rPr dirty="0" spc="-285"/>
              <a:t> </a:t>
            </a:r>
            <a:r>
              <a:rPr dirty="0"/>
              <a:t>і</a:t>
            </a:r>
            <a:r>
              <a:rPr dirty="0" spc="1230"/>
              <a:t> </a:t>
            </a:r>
            <a:r>
              <a:rPr dirty="0"/>
              <a:t>м</a:t>
            </a:r>
            <a:r>
              <a:rPr dirty="0" spc="-280"/>
              <a:t> </a:t>
            </a:r>
            <a:r>
              <a:rPr dirty="0"/>
              <a:t>у</a:t>
            </a:r>
            <a:r>
              <a:rPr dirty="0" spc="-280"/>
              <a:t> </a:t>
            </a:r>
            <a:r>
              <a:rPr dirty="0" spc="-15"/>
              <a:t>з</a:t>
            </a:r>
            <a:r>
              <a:rPr dirty="0" spc="-285"/>
              <a:t> </a:t>
            </a:r>
            <a:r>
              <a:rPr dirty="0" spc="-25"/>
              <a:t>ы</a:t>
            </a:r>
            <a:r>
              <a:rPr dirty="0" spc="-280"/>
              <a:t> </a:t>
            </a:r>
            <a:r>
              <a:rPr dirty="0" spc="-20"/>
              <a:t>к</a:t>
            </a:r>
            <a:r>
              <a:rPr dirty="0" spc="-280"/>
              <a:t> </a:t>
            </a:r>
            <a:r>
              <a:rPr dirty="0" spc="-20"/>
              <a:t>а</a:t>
            </a:r>
            <a:r>
              <a:rPr dirty="0" spc="-280"/>
              <a:t> </a:t>
            </a:r>
            <a:r>
              <a:rPr dirty="0" spc="-20"/>
              <a:t>л</a:t>
            </a:r>
            <a:r>
              <a:rPr dirty="0" spc="-285"/>
              <a:t> </a:t>
            </a:r>
            <a:r>
              <a:rPr dirty="0" spc="-25"/>
              <a:t>ы</a:t>
            </a:r>
            <a:r>
              <a:rPr dirty="0" spc="-280"/>
              <a:t> </a:t>
            </a:r>
            <a:r>
              <a:rPr dirty="0" spc="-20"/>
              <a:t>қ</a:t>
            </a:r>
            <a:r>
              <a:rPr dirty="0" spc="1240"/>
              <a:t> </a:t>
            </a:r>
            <a:r>
              <a:rPr dirty="0" spc="-20"/>
              <a:t>қ</a:t>
            </a:r>
            <a:r>
              <a:rPr dirty="0" spc="-280"/>
              <a:t> </a:t>
            </a:r>
            <a:r>
              <a:rPr dirty="0"/>
              <a:t>о</a:t>
            </a:r>
            <a:r>
              <a:rPr dirty="0" spc="-280"/>
              <a:t> </a:t>
            </a:r>
            <a:r>
              <a:rPr dirty="0" spc="-20"/>
              <a:t>л</a:t>
            </a:r>
            <a:r>
              <a:rPr dirty="0" spc="-285"/>
              <a:t> </a:t>
            </a:r>
            <a:r>
              <a:rPr dirty="0" spc="-20"/>
              <a:t>д</a:t>
            </a:r>
            <a:r>
              <a:rPr dirty="0" spc="-285"/>
              <a:t> </a:t>
            </a:r>
            <a:r>
              <a:rPr dirty="0" spc="-20"/>
              <a:t>а</a:t>
            </a:r>
            <a:r>
              <a:rPr dirty="0" spc="-280"/>
              <a:t> </a:t>
            </a:r>
            <a:r>
              <a:rPr dirty="0"/>
              <a:t>н</a:t>
            </a:r>
            <a:r>
              <a:rPr dirty="0" spc="-285"/>
              <a:t> </a:t>
            </a:r>
            <a:r>
              <a:rPr dirty="0" spc="-20"/>
              <a:t>б</a:t>
            </a:r>
            <a:r>
              <a:rPr dirty="0" spc="-285"/>
              <a:t> </a:t>
            </a:r>
            <a:r>
              <a:rPr dirty="0" spc="-20"/>
              <a:t>а</a:t>
            </a:r>
            <a:r>
              <a:rPr dirty="0" spc="-280"/>
              <a:t> </a:t>
            </a:r>
            <a:r>
              <a:rPr dirty="0" spc="-20"/>
              <a:t>л</a:t>
            </a:r>
            <a:r>
              <a:rPr dirty="0" spc="-285"/>
              <a:t> </a:t>
            </a:r>
            <a:r>
              <a:rPr dirty="0" spc="-20"/>
              <a:t>а</a:t>
            </a:r>
            <a:r>
              <a:rPr dirty="0" spc="-280"/>
              <a:t> </a:t>
            </a:r>
            <a:r>
              <a:rPr dirty="0"/>
              <a:t>р</a:t>
            </a:r>
            <a:r>
              <a:rPr dirty="0" spc="-280"/>
              <a:t> </a:t>
            </a:r>
            <a:r>
              <a:rPr dirty="0" spc="-25"/>
              <a:t>ы</a:t>
            </a:r>
            <a:r>
              <a:rPr dirty="0" spc="-280"/>
              <a:t> </a:t>
            </a:r>
            <a:r>
              <a:rPr dirty="0"/>
              <a:t>. </a:t>
            </a:r>
            <a:r>
              <a:rPr dirty="0" spc="-25"/>
              <a:t>Сыйлығымен </a:t>
            </a:r>
            <a:r>
              <a:rPr dirty="0" u="heavy" spc="-2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</a:rPr>
              <a:t>GenerativeMusic.com</a:t>
            </a:r>
            <a:r>
              <a:rPr dirty="0" spc="-20">
                <a:solidFill>
                  <a:srgbClr val="080808"/>
                </a:solidFill>
              </a:rPr>
              <a:t>.</a:t>
            </a:r>
          </a:p>
          <a:p>
            <a:pPr marL="48895" marR="835025">
              <a:lnSpc>
                <a:spcPct val="100000"/>
              </a:lnSpc>
              <a:spcBef>
                <a:spcPts val="2910"/>
              </a:spcBef>
            </a:pPr>
            <a:r>
              <a:rPr dirty="0">
                <a:latin typeface="Microsoft Sans Serif"/>
                <a:cs typeface="Microsoft Sans Serif"/>
              </a:rPr>
              <a:t>«Мен</a:t>
            </a:r>
            <a:r>
              <a:rPr dirty="0" spc="-105">
                <a:latin typeface="Microsoft Sans Serif"/>
                <a:cs typeface="Microsoft Sans Serif"/>
              </a:rPr>
              <a:t> </a:t>
            </a:r>
            <a:r>
              <a:rPr dirty="0" spc="-25">
                <a:latin typeface="Microsoft Sans Serif"/>
                <a:cs typeface="Microsoft Sans Serif"/>
              </a:rPr>
              <a:t>әрқашан</a:t>
            </a:r>
            <a:r>
              <a:rPr dirty="0" spc="-11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мен</a:t>
            </a:r>
            <a:r>
              <a:rPr dirty="0" spc="-105">
                <a:latin typeface="Microsoft Sans Serif"/>
                <a:cs typeface="Microsoft Sans Serif"/>
              </a:rPr>
              <a:t> </a:t>
            </a:r>
            <a:r>
              <a:rPr dirty="0" spc="-10">
                <a:latin typeface="Microsoft Sans Serif"/>
                <a:cs typeface="Microsoft Sans Serif"/>
              </a:rPr>
              <a:t>болжағаннан</a:t>
            </a:r>
            <a:r>
              <a:rPr dirty="0" spc="-105">
                <a:latin typeface="Microsoft Sans Serif"/>
                <a:cs typeface="Microsoft Sans Serif"/>
              </a:rPr>
              <a:t> </a:t>
            </a:r>
            <a:r>
              <a:rPr dirty="0" spc="-20">
                <a:latin typeface="Microsoft Sans Serif"/>
                <a:cs typeface="Microsoft Sans Serif"/>
              </a:rPr>
              <a:t>әлдеқайда </a:t>
            </a:r>
            <a:r>
              <a:rPr dirty="0">
                <a:latin typeface="Microsoft Sans Serif"/>
                <a:cs typeface="Microsoft Sans Serif"/>
              </a:rPr>
              <a:t>жоғары</a:t>
            </a:r>
            <a:r>
              <a:rPr dirty="0" spc="-145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нәтиже</a:t>
            </a:r>
            <a:r>
              <a:rPr dirty="0" spc="-15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беретін</a:t>
            </a:r>
            <a:r>
              <a:rPr dirty="0" spc="-145">
                <a:latin typeface="Microsoft Sans Serif"/>
                <a:cs typeface="Microsoft Sans Serif"/>
              </a:rPr>
              <a:t> </a:t>
            </a:r>
            <a:r>
              <a:rPr dirty="0" spc="-10">
                <a:latin typeface="Microsoft Sans Serif"/>
                <a:cs typeface="Microsoft Sans Serif"/>
              </a:rPr>
              <a:t>нәрселерді </a:t>
            </a:r>
            <a:r>
              <a:rPr dirty="0" spc="-75">
                <a:latin typeface="Microsoft Sans Serif"/>
                <a:cs typeface="Microsoft Sans Serif"/>
              </a:rPr>
              <a:t>қозғалысқа</a:t>
            </a:r>
            <a:r>
              <a:rPr dirty="0" spc="-105">
                <a:latin typeface="Microsoft Sans Serif"/>
                <a:cs typeface="Microsoft Sans Serif"/>
              </a:rPr>
              <a:t> </a:t>
            </a:r>
            <a:r>
              <a:rPr dirty="0" spc="-30">
                <a:latin typeface="Microsoft Sans Serif"/>
                <a:cs typeface="Microsoft Sans Serif"/>
              </a:rPr>
              <a:t>келтіргім</a:t>
            </a:r>
            <a:r>
              <a:rPr dirty="0" spc="-10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келді».</a:t>
            </a:r>
            <a:r>
              <a:rPr dirty="0" spc="-10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dirty="0" spc="-10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Брайан</a:t>
            </a:r>
            <a:r>
              <a:rPr dirty="0" spc="-95">
                <a:latin typeface="Microsoft Sans Serif"/>
                <a:cs typeface="Microsoft Sans Serif"/>
              </a:rPr>
              <a:t> </a:t>
            </a:r>
            <a:r>
              <a:rPr dirty="0" spc="-25">
                <a:latin typeface="Microsoft Sans Serif"/>
                <a:cs typeface="Microsoft Sans Serif"/>
              </a:rPr>
              <a:t>Эно </a:t>
            </a:r>
            <a:r>
              <a:rPr dirty="0">
                <a:latin typeface="Microsoft Sans Serif"/>
                <a:cs typeface="Microsoft Sans Serif"/>
              </a:rPr>
              <a:t>менен</a:t>
            </a:r>
            <a:r>
              <a:rPr dirty="0" spc="-110">
                <a:latin typeface="Microsoft Sans Serif"/>
                <a:cs typeface="Microsoft Sans Serif"/>
              </a:rPr>
              <a:t> </a:t>
            </a:r>
            <a:r>
              <a:rPr dirty="0" spc="-10">
                <a:latin typeface="Microsoft Sans Serif"/>
                <a:cs typeface="Microsoft Sans Serif"/>
              </a:rPr>
              <a:t>артық</a:t>
            </a:r>
          </a:p>
        </p:txBody>
      </p:sp>
      <p:sp>
        <p:nvSpPr>
          <p:cNvPr id="5" name="object 5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96371" y="4651247"/>
            <a:ext cx="9125712" cy="30419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Пример</a:t>
            </a:r>
            <a:r>
              <a:rPr dirty="0" spc="-150"/>
              <a:t> </a:t>
            </a:r>
            <a:r>
              <a:rPr dirty="0"/>
              <a:t>генеративного</a:t>
            </a:r>
            <a:r>
              <a:rPr dirty="0" spc="-140"/>
              <a:t> </a:t>
            </a:r>
            <a:r>
              <a:rPr dirty="0"/>
              <a:t>искусства:</a:t>
            </a:r>
            <a:r>
              <a:rPr dirty="0" spc="-140"/>
              <a:t> </a:t>
            </a:r>
            <a:r>
              <a:rPr dirty="0"/>
              <a:t>множество</a:t>
            </a:r>
            <a:r>
              <a:rPr dirty="0" spc="-140"/>
              <a:t> </a:t>
            </a:r>
            <a:r>
              <a:rPr dirty="0" spc="-10"/>
              <a:t>Мандельброта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1498511"/>
            <a:ext cx="11371580" cy="542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22600" algn="l"/>
                <a:tab pos="5541010" algn="l"/>
                <a:tab pos="6371590" algn="l"/>
                <a:tab pos="8434705" algn="l"/>
              </a:tabLst>
            </a:pP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эстетическими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свойствами.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25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выражает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повторяющиеся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3645" y="992822"/>
            <a:ext cx="18954115" cy="10502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9525">
              <a:lnSpc>
                <a:spcPts val="4040"/>
              </a:lnSpc>
              <a:spcBef>
                <a:spcPts val="95"/>
              </a:spcBef>
              <a:tabLst>
                <a:tab pos="1602105" algn="l"/>
                <a:tab pos="5159375" algn="l"/>
                <a:tab pos="6127750" algn="l"/>
                <a:tab pos="9436735" algn="l"/>
                <a:tab pos="11530965" algn="l"/>
                <a:tab pos="13347700" algn="l"/>
                <a:tab pos="14404340" algn="l"/>
                <a:tab pos="17297400" algn="l"/>
              </a:tabLst>
            </a:pPr>
            <a:r>
              <a:rPr dirty="0" sz="3400" spc="-10" b="1">
                <a:solidFill>
                  <a:srgbClr val="080808"/>
                </a:solidFill>
                <a:latin typeface="Times New Roman"/>
                <a:cs typeface="Times New Roman"/>
              </a:rPr>
              <a:t>Набор</a:t>
            </a:r>
            <a:r>
              <a:rPr dirty="0" sz="34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20" b="1">
                <a:solidFill>
                  <a:srgbClr val="080808"/>
                </a:solidFill>
                <a:latin typeface="Times New Roman"/>
                <a:cs typeface="Times New Roman"/>
              </a:rPr>
              <a:t>Мандельброта</a:t>
            </a:r>
            <a:r>
              <a:rPr dirty="0" sz="3400" spc="-15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25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математическая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формула,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которая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25">
                <a:solidFill>
                  <a:srgbClr val="080808"/>
                </a:solidFill>
                <a:latin typeface="Times New Roman"/>
                <a:cs typeface="Times New Roman"/>
              </a:rPr>
              <a:t>при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визуализации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обладает</a:t>
            </a:r>
            <a:endParaRPr sz="3400">
              <a:latin typeface="Times New Roman"/>
              <a:cs typeface="Times New Roman"/>
            </a:endParaRPr>
          </a:p>
          <a:p>
            <a:pPr algn="r" marR="5080">
              <a:lnSpc>
                <a:spcPts val="4040"/>
              </a:lnSpc>
              <a:tabLst>
                <a:tab pos="1396365" algn="l"/>
                <a:tab pos="2109470" algn="l"/>
                <a:tab pos="3212465" algn="l"/>
                <a:tab pos="4996815" algn="l"/>
                <a:tab pos="7069455" algn="l"/>
              </a:tabLst>
            </a:pP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узоры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25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20">
                <a:solidFill>
                  <a:srgbClr val="080808"/>
                </a:solidFill>
                <a:latin typeface="Times New Roman"/>
                <a:cs typeface="Times New Roman"/>
              </a:rPr>
              <a:t>всех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уровнях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масштаба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4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2008390"/>
            <a:ext cx="18969355" cy="749173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algn="just" marL="12700" marR="5080">
              <a:lnSpc>
                <a:spcPts val="3900"/>
              </a:lnSpc>
              <a:spcBef>
                <a:spcPts val="375"/>
              </a:spcBef>
            </a:pP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независимо</a:t>
            </a:r>
            <a:r>
              <a:rPr dirty="0" sz="34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от того,</a:t>
            </a:r>
            <a:r>
              <a:rPr dirty="0" sz="34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насколько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вы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увеличиваете</a:t>
            </a:r>
            <a:r>
              <a:rPr dirty="0" sz="34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или</a:t>
            </a:r>
            <a:r>
              <a:rPr dirty="0" sz="34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уменьшаете</a:t>
            </a:r>
            <a:r>
              <a:rPr dirty="0" sz="34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масштаб, вы</a:t>
            </a:r>
            <a:r>
              <a:rPr dirty="0" sz="34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можете найти</a:t>
            </a:r>
            <a:r>
              <a:rPr dirty="0" sz="34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одни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25">
                <a:solidFill>
                  <a:srgbClr val="080808"/>
                </a:solidFill>
                <a:latin typeface="Times New Roman"/>
                <a:cs typeface="Times New Roman"/>
              </a:rPr>
              <a:t>те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же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25">
                <a:solidFill>
                  <a:srgbClr val="080808"/>
                </a:solidFill>
                <a:latin typeface="Times New Roman"/>
                <a:cs typeface="Times New Roman"/>
              </a:rPr>
              <a:t>геометрические</a:t>
            </a:r>
            <a:r>
              <a:rPr dirty="0" sz="34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узоры,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повторяющиеся</a:t>
            </a:r>
            <a:r>
              <a:rPr dirty="0" sz="34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снова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снова,</a:t>
            </a:r>
            <a:r>
              <a:rPr dirty="0" sz="34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поэтому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считается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фракталом.</a:t>
            </a:r>
            <a:endParaRPr sz="3400">
              <a:latin typeface="Times New Roman"/>
              <a:cs typeface="Times New Roman"/>
            </a:endParaRPr>
          </a:p>
          <a:p>
            <a:pPr algn="just" marL="12700">
              <a:lnSpc>
                <a:spcPts val="3600"/>
              </a:lnSpc>
            </a:pP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1979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году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Бенуа</a:t>
            </a:r>
            <a:r>
              <a:rPr dirty="0" sz="34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Мандельброт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установил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веху,</a:t>
            </a:r>
            <a:r>
              <a:rPr dirty="0" sz="34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открыв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множество</a:t>
            </a:r>
            <a:r>
              <a:rPr dirty="0" sz="34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Мандельброта.</a:t>
            </a:r>
            <a:endParaRPr sz="3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3910"/>
              </a:lnSpc>
              <a:spcBef>
                <a:spcPts val="215"/>
              </a:spcBef>
            </a:pP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«Мандельброт</a:t>
            </a:r>
            <a:r>
              <a:rPr dirty="0" sz="3400" spc="1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был</a:t>
            </a:r>
            <a:r>
              <a:rPr dirty="0" sz="3400" spc="1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первым,</a:t>
            </a:r>
            <a:r>
              <a:rPr dirty="0" sz="3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кто</a:t>
            </a:r>
            <a:r>
              <a:rPr dirty="0" sz="3400" spc="1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использовал</a:t>
            </a:r>
            <a:r>
              <a:rPr dirty="0" sz="3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компьютерную</a:t>
            </a:r>
            <a:r>
              <a:rPr dirty="0" sz="3400" spc="1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графику</a:t>
            </a:r>
            <a:r>
              <a:rPr dirty="0" sz="34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400" spc="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отображения</a:t>
            </a:r>
            <a:r>
              <a:rPr dirty="0" sz="3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фрактальных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геометрических</a:t>
            </a:r>
            <a:r>
              <a:rPr dirty="0" sz="34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изображений.</a:t>
            </a:r>
            <a:r>
              <a:rPr dirty="0" sz="3400" spc="2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Тем</a:t>
            </a:r>
            <a:r>
              <a:rPr dirty="0" sz="34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самым</a:t>
            </a:r>
            <a:r>
              <a:rPr dirty="0" sz="3400" spc="2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он</a:t>
            </a:r>
            <a:r>
              <a:rPr dirty="0" sz="3400" spc="2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смог</a:t>
            </a:r>
            <a:r>
              <a:rPr dirty="0" sz="3400" spc="25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показать,</a:t>
            </a:r>
            <a:r>
              <a:rPr dirty="0" sz="3400" spc="2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400" spc="2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400" spc="2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помощью</a:t>
            </a:r>
            <a:r>
              <a:rPr dirty="0" sz="3400" spc="2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простых</a:t>
            </a:r>
            <a:r>
              <a:rPr dirty="0" sz="3400" spc="2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правил</a:t>
            </a:r>
            <a:r>
              <a:rPr dirty="0" sz="3400" spc="2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20">
                <a:solidFill>
                  <a:srgbClr val="080808"/>
                </a:solidFill>
                <a:latin typeface="Times New Roman"/>
                <a:cs typeface="Times New Roman"/>
              </a:rPr>
              <a:t>можно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создать</a:t>
            </a:r>
            <a:r>
              <a:rPr dirty="0" sz="34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20">
                <a:solidFill>
                  <a:srgbClr val="080808"/>
                </a:solidFill>
                <a:latin typeface="Times New Roman"/>
                <a:cs typeface="Times New Roman"/>
              </a:rPr>
              <a:t>визуальную</a:t>
            </a:r>
            <a:r>
              <a:rPr dirty="0" sz="34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сложность».</a:t>
            </a:r>
            <a:endParaRPr sz="3400">
              <a:latin typeface="Times New Roman"/>
              <a:cs typeface="Times New Roman"/>
            </a:endParaRPr>
          </a:p>
          <a:p>
            <a:pPr algn="just" marL="12700" marR="9333865">
              <a:lnSpc>
                <a:spcPct val="95800"/>
              </a:lnSpc>
            </a:pP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Фракталы</a:t>
            </a:r>
            <a:r>
              <a:rPr dirty="0" sz="3400" spc="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оказали</a:t>
            </a:r>
            <a:r>
              <a:rPr dirty="0" sz="34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глубокое</a:t>
            </a:r>
            <a:r>
              <a:rPr dirty="0" sz="34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влияние</a:t>
            </a:r>
            <a:r>
              <a:rPr dirty="0" sz="34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4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восприятие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творчества</a:t>
            </a:r>
            <a:r>
              <a:rPr dirty="0" sz="3400" spc="5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50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машин.</a:t>
            </a:r>
            <a:r>
              <a:rPr dirty="0" sz="3400" spc="5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400" spc="5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открытие</a:t>
            </a:r>
            <a:r>
              <a:rPr dirty="0" sz="3400" spc="5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заставило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многих</a:t>
            </a:r>
            <a:r>
              <a:rPr dirty="0" sz="34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задаться</a:t>
            </a:r>
            <a:r>
              <a:rPr dirty="0" sz="34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вопросом:</a:t>
            </a:r>
            <a:r>
              <a:rPr dirty="0" sz="34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«Может</a:t>
            </a:r>
            <a:r>
              <a:rPr dirty="0" sz="3400" spc="-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ли</a:t>
            </a:r>
            <a:r>
              <a:rPr dirty="0" sz="34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компьютер</a:t>
            </a:r>
            <a:r>
              <a:rPr dirty="0" sz="34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50">
                <a:solidFill>
                  <a:srgbClr val="080808"/>
                </a:solidFill>
                <a:latin typeface="Times New Roman"/>
                <a:cs typeface="Times New Roman"/>
              </a:rPr>
              <a:t>/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алгоритм</a:t>
            </a:r>
            <a:r>
              <a:rPr dirty="0" sz="3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быть</a:t>
            </a:r>
            <a:r>
              <a:rPr dirty="0" sz="3400" spc="20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творческим?»</a:t>
            </a:r>
            <a:r>
              <a:rPr dirty="0" sz="3400" spc="20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вдохновил</a:t>
            </a:r>
            <a:r>
              <a:rPr dirty="0" sz="3400" spc="1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ученых,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художников</a:t>
            </a:r>
            <a:r>
              <a:rPr dirty="0" sz="3400" spc="430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430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инженеров</a:t>
            </a:r>
            <a:r>
              <a:rPr dirty="0" sz="3400" spc="430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400" spc="434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творческие эксперименты.</a:t>
            </a:r>
            <a:endParaRPr sz="3400">
              <a:latin typeface="Times New Roman"/>
              <a:cs typeface="Times New Roman"/>
            </a:endParaRPr>
          </a:p>
          <a:p>
            <a:pPr algn="just" marL="12700">
              <a:lnSpc>
                <a:spcPts val="3745"/>
              </a:lnSpc>
            </a:pP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Бенуа</a:t>
            </a:r>
            <a:r>
              <a:rPr dirty="0" sz="34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Мандельброт</a:t>
            </a:r>
            <a:r>
              <a:rPr dirty="0" sz="34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/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Mandelbrot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Fractal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(</a:t>
            </a:r>
            <a:r>
              <a:rPr dirty="0" u="heavy" sz="34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1979</a:t>
            </a:r>
            <a:r>
              <a:rPr dirty="0" sz="3400" spc="-170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400" spc="-50">
                <a:solidFill>
                  <a:srgbClr val="080808"/>
                </a:solidFill>
                <a:latin typeface="Times New Roman"/>
                <a:cs typeface="Times New Roman"/>
              </a:rPr>
              <a:t>)</a:t>
            </a:r>
            <a:endParaRPr sz="3400">
              <a:latin typeface="Times New Roman"/>
              <a:cs typeface="Times New Roman"/>
            </a:endParaRPr>
          </a:p>
          <a:p>
            <a:pPr algn="just" marL="12700" marR="6350">
              <a:lnSpc>
                <a:spcPts val="3910"/>
              </a:lnSpc>
              <a:spcBef>
                <a:spcPts val="260"/>
              </a:spcBef>
            </a:pP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400" spc="4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событие</a:t>
            </a:r>
            <a:r>
              <a:rPr dirty="0" sz="3400" spc="4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помогло</a:t>
            </a:r>
            <a:r>
              <a:rPr dirty="0" sz="3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начать</a:t>
            </a:r>
            <a:r>
              <a:rPr dirty="0" sz="3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то,</a:t>
            </a:r>
            <a:r>
              <a:rPr dirty="0" sz="3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3400" spc="4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Питерс</a:t>
            </a:r>
            <a:r>
              <a:rPr dirty="0" sz="3400" spc="4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Винигер</a:t>
            </a:r>
            <a:r>
              <a:rPr dirty="0" sz="3400" spc="4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называют</a:t>
            </a:r>
            <a:r>
              <a:rPr dirty="0" sz="3400" spc="4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революцией</a:t>
            </a:r>
            <a:r>
              <a:rPr dirty="0" sz="3400" spc="4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кодового</a:t>
            </a:r>
            <a:r>
              <a:rPr dirty="0" sz="3400" spc="40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искусства, которая</a:t>
            </a:r>
            <a:r>
              <a:rPr dirty="0" sz="34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продолжается</a:t>
            </a:r>
            <a:r>
              <a:rPr dirty="0" sz="34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4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400" spc="-10">
                <a:solidFill>
                  <a:srgbClr val="080808"/>
                </a:solidFill>
                <a:latin typeface="Times New Roman"/>
                <a:cs typeface="Times New Roman"/>
              </a:rPr>
              <a:t>сегодня.</a:t>
            </a:r>
            <a:endParaRPr sz="3400">
              <a:latin typeface="Times New Roman"/>
              <a:cs typeface="Times New Roman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503" y="35052"/>
              <a:ext cx="19818096" cy="1228953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3995" y="1972055"/>
            <a:ext cx="9582912" cy="53873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7610" y="182117"/>
            <a:ext cx="7738109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77690" algn="l"/>
              </a:tabLst>
            </a:pPr>
            <a:r>
              <a:rPr dirty="0" spc="-10"/>
              <a:t>Программное</a:t>
            </a:r>
            <a:r>
              <a:rPr dirty="0"/>
              <a:t>	</a:t>
            </a:r>
            <a:r>
              <a:rPr dirty="0" spc="-10"/>
              <a:t>обеспечение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093834" y="182117"/>
            <a:ext cx="106476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4640" algn="l"/>
                <a:tab pos="6619240" algn="l"/>
              </a:tabLst>
            </a:pPr>
            <a:r>
              <a:rPr dirty="0" sz="4800" spc="-25" b="1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4800" spc="-10" b="1">
                <a:solidFill>
                  <a:srgbClr val="080808"/>
                </a:solidFill>
                <a:latin typeface="Times New Roman"/>
                <a:cs typeface="Times New Roman"/>
              </a:rPr>
              <a:t>интерактивного</a:t>
            </a: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4800" spc="-10" b="1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881494"/>
            <a:ext cx="1120838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искусства:</a:t>
            </a:r>
            <a:r>
              <a:rPr dirty="0" sz="4800" spc="-10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Electric</a:t>
            </a:r>
            <a:r>
              <a:rPr dirty="0" sz="4800" spc="-5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Sheep</a:t>
            </a:r>
            <a:r>
              <a:rPr dirty="0" sz="4800" spc="-25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(Скотт</a:t>
            </a:r>
            <a:r>
              <a:rPr dirty="0" sz="4800" spc="-25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4800" spc="-10" b="1">
                <a:solidFill>
                  <a:srgbClr val="080808"/>
                </a:solidFill>
                <a:latin typeface="Times New Roman"/>
                <a:cs typeface="Times New Roman"/>
              </a:rPr>
              <a:t>Дрейвс)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1697025"/>
            <a:ext cx="61588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23795" algn="l"/>
              </a:tabLst>
            </a:pPr>
            <a:r>
              <a:rPr dirty="0" u="heavy" sz="36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Скотт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	Дрейвс</a:t>
            </a:r>
            <a:r>
              <a:rPr dirty="0" sz="3600" spc="-105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новатор</a:t>
            </a:r>
            <a:r>
              <a:rPr dirty="0" sz="3600" spc="-90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1710359"/>
            <a:ext cx="8971280" cy="110299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7412990">
              <a:lnSpc>
                <a:spcPts val="4160"/>
              </a:lnSpc>
              <a:spcBef>
                <a:spcPts val="365"/>
              </a:spcBef>
              <a:tabLst>
                <a:tab pos="3577590" algn="l"/>
                <a:tab pos="6917690" algn="l"/>
              </a:tabLst>
            </a:pP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области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программного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обеспечения,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известный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7610" y="2750540"/>
            <a:ext cx="18973800" cy="668274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just" marL="12700" marR="10064750">
              <a:lnSpc>
                <a:spcPts val="4150"/>
              </a:lnSpc>
              <a:spcBef>
                <a:spcPts val="38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прежде</a:t>
            </a:r>
            <a:r>
              <a:rPr dirty="0" sz="3600" spc="484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всего</a:t>
            </a:r>
            <a:r>
              <a:rPr dirty="0" sz="3600" spc="49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созданием</a:t>
            </a:r>
            <a:r>
              <a:rPr dirty="0" sz="36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Electric</a:t>
            </a:r>
            <a:r>
              <a:rPr dirty="0" u="heavy" sz="3600" spc="49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heavy" sz="36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Sheep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,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коллективного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разума,</a:t>
            </a:r>
            <a:r>
              <a:rPr dirty="0" sz="36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состоящего</a:t>
            </a:r>
            <a:r>
              <a:rPr dirty="0" sz="36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450</a:t>
            </a:r>
            <a:r>
              <a:rPr dirty="0" sz="36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000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компьютеров</a:t>
            </a:r>
            <a:r>
              <a:rPr dirty="0" sz="3600" spc="7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7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людей,</a:t>
            </a:r>
            <a:r>
              <a:rPr dirty="0" sz="3600" spc="7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который</a:t>
            </a:r>
            <a:r>
              <a:rPr dirty="0" sz="3600" spc="7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использует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математические</a:t>
            </a:r>
            <a:r>
              <a:rPr dirty="0" sz="3600" spc="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1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генетические</a:t>
            </a:r>
            <a:r>
              <a:rPr dirty="0" sz="3600" spc="1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алгоритмы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459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создания</a:t>
            </a:r>
            <a:r>
              <a:rPr dirty="0" sz="3600" spc="45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бесконечной</a:t>
            </a:r>
            <a:r>
              <a:rPr dirty="0" sz="3600" spc="45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абстрактной анимации.</a:t>
            </a:r>
            <a:endParaRPr sz="3600">
              <a:latin typeface="Times New Roman"/>
              <a:cs typeface="Times New Roman"/>
            </a:endParaRPr>
          </a:p>
          <a:p>
            <a:pPr algn="just" marL="12700" marR="10071100">
              <a:lnSpc>
                <a:spcPts val="4140"/>
              </a:lnSpc>
              <a:spcBef>
                <a:spcPts val="122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Мы</a:t>
            </a:r>
            <a:r>
              <a:rPr dirty="0" sz="3600" spc="6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считаем</a:t>
            </a:r>
            <a:r>
              <a:rPr dirty="0" sz="3600" spc="6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анимированный</a:t>
            </a:r>
            <a:r>
              <a:rPr dirty="0" sz="3600" spc="6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вывод</a:t>
            </a:r>
            <a:r>
              <a:rPr dirty="0" sz="3600" spc="6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Electric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Sheep</a:t>
            </a:r>
            <a:r>
              <a:rPr dirty="0" sz="3600" spc="4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одним</a:t>
            </a:r>
            <a:r>
              <a:rPr dirty="0" sz="3600" spc="4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459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лучших</a:t>
            </a:r>
            <a:r>
              <a:rPr dirty="0" sz="3600" spc="4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фрактальных</a:t>
            </a:r>
            <a:r>
              <a:rPr dirty="0" sz="3600" spc="459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алгоритмических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произведений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искусства.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40"/>
              </a:lnSpc>
              <a:spcBef>
                <a:spcPts val="127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Ранняя</a:t>
            </a:r>
            <a:r>
              <a:rPr dirty="0" sz="3600" spc="4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работа</a:t>
            </a:r>
            <a:r>
              <a:rPr dirty="0" sz="3600" spc="459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Дравеса</a:t>
            </a:r>
            <a:r>
              <a:rPr dirty="0" sz="3600" spc="4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под</a:t>
            </a:r>
            <a:r>
              <a:rPr dirty="0" sz="3600" spc="47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названием</a:t>
            </a:r>
            <a:r>
              <a:rPr dirty="0" sz="3600" spc="4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«</a:t>
            </a:r>
            <a:r>
              <a:rPr dirty="0" u="heavy" sz="360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Бомба»</a:t>
            </a:r>
            <a:r>
              <a:rPr dirty="0" sz="3600" spc="5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была</a:t>
            </a:r>
            <a:r>
              <a:rPr dirty="0" sz="3600" spc="4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одной</a:t>
            </a:r>
            <a:r>
              <a:rPr dirty="0" sz="3600" spc="4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600" spc="4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первых</a:t>
            </a:r>
            <a:r>
              <a:rPr dirty="0" sz="3600" spc="4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интерактивных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иллюстраций</a:t>
            </a:r>
            <a:r>
              <a:rPr dirty="0" sz="3600" spc="8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программного</a:t>
            </a:r>
            <a:r>
              <a:rPr dirty="0" sz="3600" spc="8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обеспечения</a:t>
            </a:r>
            <a:r>
              <a:rPr dirty="0" sz="3600" spc="8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(1994),</a:t>
            </a:r>
            <a:r>
              <a:rPr dirty="0" sz="3600" spc="8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600" spc="8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также</a:t>
            </a:r>
            <a:r>
              <a:rPr dirty="0" sz="3600" spc="8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первой</a:t>
            </a:r>
            <a:r>
              <a:rPr dirty="0" sz="3600" spc="81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иллюстрацией</a:t>
            </a:r>
            <a:r>
              <a:rPr dirty="0" sz="3600" spc="8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81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открытым исходным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кодом.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61" y="761"/>
            <a:ext cx="20103465" cy="14394180"/>
            <a:chOff x="761" y="761"/>
            <a:chExt cx="20103465" cy="1439418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103" y="187451"/>
              <a:ext cx="19652996" cy="1123188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63856" y="1731264"/>
            <a:ext cx="6778752" cy="301447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89535" y="9553956"/>
            <a:ext cx="7277099" cy="448818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792035" y="970191"/>
            <a:ext cx="18972530" cy="796925"/>
          </a:xfrm>
          <a:custGeom>
            <a:avLst/>
            <a:gdLst/>
            <a:ahLst/>
            <a:cxnLst/>
            <a:rect l="l" t="t" r="r" b="b"/>
            <a:pathLst>
              <a:path w="18972530" h="796925">
                <a:moveTo>
                  <a:pt x="18972403" y="796924"/>
                </a:moveTo>
                <a:lnTo>
                  <a:pt x="0" y="796924"/>
                </a:lnTo>
                <a:lnTo>
                  <a:pt x="0" y="0"/>
                </a:lnTo>
                <a:lnTo>
                  <a:pt x="18972403" y="0"/>
                </a:lnTo>
                <a:lnTo>
                  <a:pt x="18972403" y="796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97610" y="195453"/>
            <a:ext cx="1590294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Интерактивті</a:t>
            </a:r>
            <a:r>
              <a:rPr dirty="0" spc="-105"/>
              <a:t> </a:t>
            </a:r>
            <a:r>
              <a:rPr dirty="0"/>
              <a:t>генеративті</a:t>
            </a:r>
            <a:r>
              <a:rPr dirty="0" spc="-105"/>
              <a:t> </a:t>
            </a:r>
            <a:r>
              <a:rPr dirty="0"/>
              <a:t>өнер</a:t>
            </a:r>
            <a:r>
              <a:rPr dirty="0" spc="-105"/>
              <a:t> </a:t>
            </a:r>
            <a:r>
              <a:rPr dirty="0"/>
              <a:t>бағдарламалық</a:t>
            </a:r>
            <a:r>
              <a:rPr dirty="0" spc="-110"/>
              <a:t> </a:t>
            </a:r>
            <a:r>
              <a:rPr dirty="0" spc="-10"/>
              <a:t>құралы::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895222"/>
            <a:ext cx="1042543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25" b="1">
                <a:solidFill>
                  <a:srgbClr val="080808"/>
                </a:solidFill>
                <a:latin typeface="Times New Roman"/>
                <a:cs typeface="Times New Roman"/>
              </a:rPr>
              <a:t>ПАНОРАМНОЕ</a:t>
            </a:r>
            <a:r>
              <a:rPr dirty="0" sz="4800" spc="-24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4800" b="1">
                <a:solidFill>
                  <a:srgbClr val="080808"/>
                </a:solidFill>
                <a:latin typeface="Times New Roman"/>
                <a:cs typeface="Times New Roman"/>
              </a:rPr>
              <a:t>(Фернандо</a:t>
            </a:r>
            <a:r>
              <a:rPr dirty="0" sz="4800" spc="-229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4800" spc="-10" b="1">
                <a:solidFill>
                  <a:srgbClr val="080808"/>
                </a:solidFill>
                <a:latin typeface="Times New Roman"/>
                <a:cs typeface="Times New Roman"/>
              </a:rPr>
              <a:t>Рамалло)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92480" y="8069580"/>
            <a:ext cx="18983325" cy="547370"/>
          </a:xfrm>
          <a:custGeom>
            <a:avLst/>
            <a:gdLst/>
            <a:ahLst/>
            <a:cxnLst/>
            <a:rect l="l" t="t" r="r" b="b"/>
            <a:pathLst>
              <a:path w="18983325" h="547370">
                <a:moveTo>
                  <a:pt x="18982944" y="547116"/>
                </a:moveTo>
                <a:lnTo>
                  <a:pt x="0" y="547116"/>
                </a:lnTo>
                <a:lnTo>
                  <a:pt x="0" y="0"/>
                </a:lnTo>
                <a:lnTo>
                  <a:pt x="18982944" y="0"/>
                </a:lnTo>
                <a:lnTo>
                  <a:pt x="18982944" y="547116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92480" y="1796211"/>
            <a:ext cx="18983325" cy="678751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585"/>
              </a:spcBef>
            </a:pPr>
            <a:r>
              <a:rPr dirty="0" u="heavy" sz="3200" spc="-10">
                <a:solidFill>
                  <a:srgbClr val="002267"/>
                </a:solidFill>
                <a:uFill>
                  <a:solidFill>
                    <a:srgbClr val="002267"/>
                  </a:solidFill>
                </a:uFill>
                <a:latin typeface="Times New Roman"/>
                <a:cs typeface="Times New Roman"/>
              </a:rPr>
              <a:t>PANORAMICAL</a:t>
            </a:r>
            <a:r>
              <a:rPr dirty="0" sz="3200" spc="-135">
                <a:solidFill>
                  <a:srgbClr val="002267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2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Бұл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бейне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ойынның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жаңа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түрі.</a:t>
            </a:r>
            <a:endParaRPr sz="3200">
              <a:latin typeface="Times New Roman"/>
              <a:cs typeface="Times New Roman"/>
            </a:endParaRPr>
          </a:p>
          <a:p>
            <a:pPr marL="17780" marR="8522970">
              <a:lnSpc>
                <a:spcPct val="112599"/>
              </a:lnSpc>
            </a:pPr>
            <a:r>
              <a:rPr dirty="0" sz="3200">
                <a:latin typeface="Times New Roman"/>
                <a:cs typeface="Times New Roman"/>
              </a:rPr>
              <a:t>Ең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басынан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сіз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қозғалыстарыңызға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жауап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беретін </a:t>
            </a:r>
            <a:r>
              <a:rPr dirty="0" sz="3200">
                <a:latin typeface="Times New Roman"/>
                <a:cs typeface="Times New Roman"/>
              </a:rPr>
              <a:t>аудиовизуалды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әлемге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еніп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кетесіз.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сіздің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енгізуіңізге </a:t>
            </a:r>
            <a:r>
              <a:rPr dirty="0" sz="3200">
                <a:latin typeface="Times New Roman"/>
                <a:cs typeface="Times New Roman"/>
              </a:rPr>
              <a:t>байланысты</a:t>
            </a:r>
            <a:r>
              <a:rPr dirty="0" sz="3200" spc="-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өзгеретін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интерактивті,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генеративті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цифрлық </a:t>
            </a:r>
            <a:r>
              <a:rPr dirty="0" sz="3200">
                <a:latin typeface="Times New Roman"/>
                <a:cs typeface="Times New Roman"/>
              </a:rPr>
              <a:t>пейзаждарды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зерттеуге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мүмкіндік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береді.</a:t>
            </a:r>
            <a:endParaRPr sz="3200">
              <a:latin typeface="Times New Roman"/>
              <a:cs typeface="Times New Roman"/>
            </a:endParaRPr>
          </a:p>
          <a:p>
            <a:pPr algn="just" marL="17780" marR="403860">
              <a:lnSpc>
                <a:spcPct val="110200"/>
              </a:lnSpc>
              <a:spcBef>
                <a:spcPts val="90"/>
              </a:spcBef>
            </a:pPr>
            <a:r>
              <a:rPr dirty="0" sz="3200">
                <a:latin typeface="Times New Roman"/>
                <a:cs typeface="Times New Roman"/>
              </a:rPr>
              <a:t>Сіз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әлемді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музыканы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қалыптастыру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үшін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контроллерін,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MIDI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контроллерін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немесе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тінтуір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 spc="-25">
                <a:latin typeface="Times New Roman"/>
                <a:cs typeface="Times New Roman"/>
              </a:rPr>
              <a:t>мен </a:t>
            </a:r>
            <a:r>
              <a:rPr dirty="0" sz="3200">
                <a:latin typeface="Times New Roman"/>
                <a:cs typeface="Times New Roman"/>
              </a:rPr>
              <a:t>пернетақта</a:t>
            </a:r>
            <a:r>
              <a:rPr dirty="0" sz="3200" spc="-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комбинациясын</a:t>
            </a:r>
            <a:r>
              <a:rPr dirty="0" sz="3200" spc="-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пайдаланасыз.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Әлемдер</a:t>
            </a:r>
            <a:r>
              <a:rPr dirty="0" sz="3200" spc="-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алгоритмдік</a:t>
            </a:r>
            <a:r>
              <a:rPr dirty="0" sz="3200" spc="-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түрде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біріктірілген;</a:t>
            </a:r>
            <a:r>
              <a:rPr dirty="0" sz="3200" spc="-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аудио</a:t>
            </a:r>
            <a:r>
              <a:rPr dirty="0" sz="3200" spc="-8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визуалды </a:t>
            </a:r>
            <a:r>
              <a:rPr dirty="0" sz="3200">
                <a:latin typeface="Times New Roman"/>
                <a:cs typeface="Times New Roman"/>
              </a:rPr>
              <a:t>мата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код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арқылы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біріктірілген.</a:t>
            </a:r>
            <a:endParaRPr sz="3200">
              <a:latin typeface="Times New Roman"/>
              <a:cs typeface="Times New Roman"/>
            </a:endParaRPr>
          </a:p>
          <a:p>
            <a:pPr algn="just" marL="17780">
              <a:lnSpc>
                <a:spcPct val="100000"/>
              </a:lnSpc>
              <a:spcBef>
                <a:spcPts val="484"/>
              </a:spcBef>
            </a:pPr>
            <a:r>
              <a:rPr dirty="0" sz="3200">
                <a:latin typeface="Times New Roman"/>
                <a:cs typeface="Times New Roman"/>
              </a:rPr>
              <a:t>PANORAMICAL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ойынынан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көрініс,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жасаған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интерактивті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генеративті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өнер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ойыны</a:t>
            </a:r>
            <a:endParaRPr sz="3200">
              <a:latin typeface="Times New Roman"/>
              <a:cs typeface="Times New Roman"/>
            </a:endParaRPr>
          </a:p>
          <a:p>
            <a:pPr marL="17780" marR="415290">
              <a:lnSpc>
                <a:spcPct val="110200"/>
              </a:lnSpc>
              <a:spcBef>
                <a:spcPts val="95"/>
              </a:spcBef>
            </a:pPr>
            <a:r>
              <a:rPr dirty="0" sz="3200">
                <a:latin typeface="Times New Roman"/>
                <a:cs typeface="Times New Roman"/>
              </a:rPr>
              <a:t>Фернандо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Рамалло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Дэвид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Канага.Ойынның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авторы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Фернандо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Рамалло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ойындағы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бірнеше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сенсорлық </a:t>
            </a:r>
            <a:r>
              <a:rPr dirty="0" sz="3200">
                <a:latin typeface="Times New Roman"/>
                <a:cs typeface="Times New Roman"/>
              </a:rPr>
              <a:t>айнымалылардың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сіздің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әрекеттеріңізбен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байланысы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тәжірибенің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негізі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екенін</a:t>
            </a:r>
            <a:r>
              <a:rPr dirty="0" sz="3200" spc="-9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түсіндіреді:</a:t>
            </a:r>
            <a:endParaRPr sz="320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1630"/>
              </a:spcBef>
              <a:tabLst>
                <a:tab pos="1226820" algn="l"/>
                <a:tab pos="4063365" algn="l"/>
                <a:tab pos="5857240" algn="l"/>
                <a:tab pos="7779384" algn="l"/>
                <a:tab pos="10747375" algn="l"/>
                <a:tab pos="13209269" algn="l"/>
                <a:tab pos="15514955" algn="l"/>
                <a:tab pos="16917670" algn="l"/>
                <a:tab pos="17324070" algn="l"/>
              </a:tabLst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«При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перемещении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каждого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слайдера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одновременно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происходит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множество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вещей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объекты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92480" y="8616695"/>
            <a:ext cx="18983325" cy="504825"/>
          </a:xfrm>
          <a:custGeom>
            <a:avLst/>
            <a:gdLst/>
            <a:ahLst/>
            <a:cxnLst/>
            <a:rect l="l" t="t" r="r" b="b"/>
            <a:pathLst>
              <a:path w="18983325" h="504825">
                <a:moveTo>
                  <a:pt x="18982944" y="504444"/>
                </a:moveTo>
                <a:lnTo>
                  <a:pt x="0" y="504444"/>
                </a:lnTo>
                <a:lnTo>
                  <a:pt x="0" y="0"/>
                </a:lnTo>
                <a:lnTo>
                  <a:pt x="18982944" y="0"/>
                </a:lnTo>
                <a:lnTo>
                  <a:pt x="18982944" y="504444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92480" y="8597429"/>
            <a:ext cx="18983325" cy="523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145">
              <a:lnSpc>
                <a:spcPts val="3929"/>
              </a:lnSpc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сцены</a:t>
            </a:r>
            <a:r>
              <a:rPr dirty="0" sz="36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звуковые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петли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изменяются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одновременно.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Например,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мы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могли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бы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связать</a:t>
            </a:r>
            <a:r>
              <a:rPr dirty="0" sz="36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скорость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92480" y="9121140"/>
            <a:ext cx="11410315" cy="2103120"/>
          </a:xfrm>
          <a:custGeom>
            <a:avLst/>
            <a:gdLst/>
            <a:ahLst/>
            <a:cxnLst/>
            <a:rect l="l" t="t" r="r" b="b"/>
            <a:pathLst>
              <a:path w="11410315" h="2103120">
                <a:moveTo>
                  <a:pt x="11410188" y="2103120"/>
                </a:moveTo>
                <a:lnTo>
                  <a:pt x="0" y="2103120"/>
                </a:lnTo>
                <a:lnTo>
                  <a:pt x="0" y="0"/>
                </a:lnTo>
                <a:lnTo>
                  <a:pt x="11410188" y="0"/>
                </a:lnTo>
                <a:lnTo>
                  <a:pt x="11410188" y="210312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797559" y="9072753"/>
            <a:ext cx="11407140" cy="476504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just" marL="12700" marR="23495">
              <a:lnSpc>
                <a:spcPct val="94600"/>
              </a:lnSpc>
              <a:spcBef>
                <a:spcPts val="330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сцены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2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высоту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сэмпла</a:t>
            </a:r>
            <a:r>
              <a:rPr dirty="0" sz="3600" spc="22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зацикливания,</a:t>
            </a:r>
            <a:r>
              <a:rPr dirty="0" sz="3600" spc="25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чтобы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при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ее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изменении</a:t>
            </a:r>
            <a:r>
              <a:rPr dirty="0" sz="3600" spc="5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создавалось</a:t>
            </a:r>
            <a:r>
              <a:rPr dirty="0" sz="3600" spc="5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ощущение,</a:t>
            </a:r>
            <a:r>
              <a:rPr dirty="0" sz="3600" spc="5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3600" spc="5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звук</a:t>
            </a:r>
            <a:r>
              <a:rPr dirty="0" sz="3600" spc="5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жестко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привязан</a:t>
            </a:r>
            <a:r>
              <a:rPr dirty="0" sz="3600" spc="27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600" spc="2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скорости</a:t>
            </a:r>
            <a:r>
              <a:rPr dirty="0" sz="3600" spc="2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сцены.</a:t>
            </a:r>
            <a:r>
              <a:rPr dirty="0" sz="3600" spc="2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 spc="2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слои</a:t>
            </a:r>
            <a:r>
              <a:rPr dirty="0" sz="3600" spc="2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2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слои</a:t>
            </a:r>
            <a:r>
              <a:rPr dirty="0" sz="3600" spc="2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таких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небольших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взаимодействий».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40"/>
              </a:lnSpc>
              <a:spcBef>
                <a:spcPts val="13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Игра</a:t>
            </a:r>
            <a:r>
              <a:rPr dirty="0" sz="3600" spc="2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представляет</a:t>
            </a:r>
            <a:r>
              <a:rPr dirty="0" sz="3600" spc="2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собой</a:t>
            </a:r>
            <a:r>
              <a:rPr dirty="0" sz="3600" spc="2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захватывающий</a:t>
            </a:r>
            <a:r>
              <a:rPr dirty="0" sz="3600" spc="2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творческий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опыт,</a:t>
            </a:r>
            <a:r>
              <a:rPr dirty="0" sz="3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охватывающий</a:t>
            </a:r>
            <a:r>
              <a:rPr dirty="0" sz="36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18</a:t>
            </a:r>
            <a:r>
              <a:rPr dirty="0" sz="3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аудиовизуальных</a:t>
            </a:r>
            <a:r>
              <a:rPr dirty="0" sz="3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измерений.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Через</a:t>
            </a:r>
            <a:r>
              <a:rPr dirty="0" sz="3600" spc="6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два</a:t>
            </a:r>
            <a:r>
              <a:rPr dirty="0" sz="3600" spc="6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дня</a:t>
            </a:r>
            <a:r>
              <a:rPr dirty="0" sz="3600" spc="6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после</a:t>
            </a:r>
            <a:r>
              <a:rPr dirty="0" sz="3600" spc="6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запуска</a:t>
            </a:r>
            <a:r>
              <a:rPr dirty="0" sz="3600" spc="6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40">
                <a:solidFill>
                  <a:srgbClr val="080808"/>
                </a:solidFill>
                <a:latin typeface="Times New Roman"/>
                <a:cs typeface="Times New Roman"/>
              </a:rPr>
              <a:t>кто-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то</a:t>
            </a:r>
            <a:r>
              <a:rPr dirty="0" sz="3600" spc="6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даже</a:t>
            </a:r>
            <a:r>
              <a:rPr dirty="0" sz="3600" spc="63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сделал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собственный</a:t>
            </a:r>
            <a:r>
              <a:rPr dirty="0" sz="3600" spc="7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сенсорный</a:t>
            </a:r>
            <a:r>
              <a:rPr dirty="0" sz="3600" spc="7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интерфейс</a:t>
            </a:r>
            <a:r>
              <a:rPr dirty="0" sz="3600" spc="7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7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спроецировал</a:t>
            </a:r>
            <a:r>
              <a:rPr dirty="0" sz="3600" spc="7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его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35">
                <a:solidFill>
                  <a:srgbClr val="080808"/>
                </a:solidFill>
                <a:latin typeface="Times New Roman"/>
                <a:cs typeface="Times New Roman"/>
              </a:rPr>
              <a:t>53-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футовый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транспортный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контейнер.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756" y="8112252"/>
              <a:ext cx="19313652" cy="6234684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18931" y="1267967"/>
            <a:ext cx="11402568" cy="40507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Интерактивті</a:t>
            </a:r>
            <a:r>
              <a:rPr dirty="0" spc="-204"/>
              <a:t> </a:t>
            </a:r>
            <a:r>
              <a:rPr dirty="0" spc="-10"/>
              <a:t>генеративті</a:t>
            </a:r>
            <a:r>
              <a:rPr dirty="0" spc="-204"/>
              <a:t> </a:t>
            </a:r>
            <a:r>
              <a:rPr dirty="0"/>
              <a:t>өнер:</a:t>
            </a:r>
            <a:r>
              <a:rPr dirty="0" spc="-200"/>
              <a:t> </a:t>
            </a:r>
            <a:r>
              <a:rPr dirty="0" spc="-10"/>
              <a:t>Жібек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97610" y="996124"/>
            <a:ext cx="73145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1605" algn="l"/>
                <a:tab pos="2302510" algn="l"/>
                <a:tab pos="3589654" algn="l"/>
                <a:tab pos="6636384" algn="l"/>
              </a:tabLst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Silk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приложение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535201"/>
            <a:ext cx="2829560" cy="10998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>
              <a:lnSpc>
                <a:spcPts val="4140"/>
              </a:lnSpc>
              <a:spcBef>
                <a:spcPts val="380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позволяет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40606" y="1535201"/>
            <a:ext cx="2176780" cy="10998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 indent="124460">
              <a:lnSpc>
                <a:spcPts val="4140"/>
              </a:lnSpc>
              <a:spcBef>
                <a:spcPts val="380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искусства,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легко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15684" y="1535201"/>
            <a:ext cx="1893570" cy="10998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 indent="335915">
              <a:lnSpc>
                <a:spcPts val="4140"/>
              </a:lnSpc>
              <a:spcBef>
                <a:spcPts val="380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которое создавать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7610" y="2574747"/>
            <a:ext cx="18980785" cy="617855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12700" marR="11715115">
              <a:lnSpc>
                <a:spcPts val="4140"/>
              </a:lnSpc>
              <a:spcBef>
                <a:spcPts val="38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потрясающие</a:t>
            </a:r>
            <a:r>
              <a:rPr dirty="0" sz="3600" spc="1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дизайны</a:t>
            </a:r>
            <a:r>
              <a:rPr dirty="0" sz="3600" spc="1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помощью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нескольких</a:t>
            </a:r>
            <a:r>
              <a:rPr dirty="0" sz="3600" spc="3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движений</a:t>
            </a:r>
            <a:r>
              <a:rPr dirty="0" sz="3600" spc="3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пальца.</a:t>
            </a:r>
            <a:r>
              <a:rPr dirty="0" sz="3600" spc="3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Вы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можете</a:t>
            </a:r>
            <a:r>
              <a:rPr dirty="0" sz="3600" spc="8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скачать</a:t>
            </a:r>
            <a:r>
              <a:rPr dirty="0" sz="3600" spc="79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его</a:t>
            </a:r>
            <a:r>
              <a:rPr dirty="0" sz="3600" spc="8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80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магазине приложений</a:t>
            </a:r>
            <a:r>
              <a:rPr dirty="0" sz="3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Apple.</a:t>
            </a: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3600">
              <a:latin typeface="Times New Roman"/>
              <a:cs typeface="Times New Roman"/>
            </a:endParaRPr>
          </a:p>
          <a:p>
            <a:pPr algn="just" marL="12700" marR="8255">
              <a:lnSpc>
                <a:spcPts val="4140"/>
              </a:lnSpc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Интерактивный</a:t>
            </a:r>
            <a:r>
              <a:rPr dirty="0" sz="3600" spc="20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характер</a:t>
            </a:r>
            <a:r>
              <a:rPr dirty="0" sz="3600" spc="20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Silk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отличный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пример</a:t>
            </a:r>
            <a:r>
              <a:rPr dirty="0" sz="3600" spc="20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того,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600" spc="21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простые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правила,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такие</a:t>
            </a:r>
            <a:r>
              <a:rPr dirty="0" sz="3600" spc="20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как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включение</a:t>
            </a:r>
            <a:r>
              <a:rPr dirty="0" sz="3600" spc="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симметричного</a:t>
            </a:r>
            <a:r>
              <a:rPr dirty="0" sz="3600" spc="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зеркального</a:t>
            </a:r>
            <a:r>
              <a:rPr dirty="0" sz="3600" spc="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отражения</a:t>
            </a:r>
            <a:r>
              <a:rPr dirty="0" sz="3600" spc="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нарисованных</a:t>
            </a:r>
            <a:r>
              <a:rPr dirty="0" sz="3600" spc="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вами</a:t>
            </a:r>
            <a:r>
              <a:rPr dirty="0" sz="3600" spc="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линий,</a:t>
            </a:r>
            <a:r>
              <a:rPr dirty="0" sz="36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могут</a:t>
            </a:r>
            <a:r>
              <a:rPr dirty="0" sz="36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мгновенно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преобразовать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базовый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ввод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гораздо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более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сложные,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сложные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изощренные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формы.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50"/>
              </a:lnSpc>
              <a:spcBef>
                <a:spcPts val="124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Генеративные</a:t>
            </a:r>
            <a:r>
              <a:rPr dirty="0" sz="3600" spc="6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инструменты</a:t>
            </a:r>
            <a:r>
              <a:rPr dirty="0" sz="3600" spc="6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используются</a:t>
            </a:r>
            <a:r>
              <a:rPr dirty="0" sz="3600" spc="6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не</a:t>
            </a:r>
            <a:r>
              <a:rPr dirty="0" sz="3600" spc="6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только</a:t>
            </a:r>
            <a:r>
              <a:rPr dirty="0" sz="3600" spc="6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6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создания</a:t>
            </a:r>
            <a:r>
              <a:rPr dirty="0" sz="3600" spc="6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искусства,</a:t>
            </a:r>
            <a:r>
              <a:rPr dirty="0" sz="3600" spc="7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архитектуры</a:t>
            </a:r>
            <a:r>
              <a:rPr dirty="0" sz="3600" spc="6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музыки.</a:t>
            </a:r>
            <a:r>
              <a:rPr dirty="0" sz="3600" spc="6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Они</a:t>
            </a:r>
            <a:r>
              <a:rPr dirty="0" sz="3600" spc="6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также</a:t>
            </a:r>
            <a:r>
              <a:rPr dirty="0" sz="3600" spc="6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используются</a:t>
            </a:r>
            <a:r>
              <a:rPr dirty="0" sz="3600" spc="5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6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разработки</a:t>
            </a:r>
            <a:r>
              <a:rPr dirty="0" sz="3600" spc="6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физических</a:t>
            </a:r>
            <a:r>
              <a:rPr dirty="0" sz="3600" spc="6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продуктов,</a:t>
            </a:r>
            <a:r>
              <a:rPr dirty="0" sz="3600" spc="6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видеоигр</a:t>
            </a:r>
            <a:r>
              <a:rPr dirty="0" sz="3600" spc="6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6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других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предметов,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предназначенных</a:t>
            </a:r>
            <a:r>
              <a:rPr dirty="0" sz="36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использования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повседневной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жизни.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503" y="1101851"/>
              <a:ext cx="19339560" cy="985723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48159" y="1158239"/>
            <a:ext cx="7665720" cy="42732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88011" y="8586216"/>
            <a:ext cx="7597140" cy="408889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Пример</a:t>
            </a:r>
            <a:r>
              <a:rPr dirty="0" spc="-175"/>
              <a:t> </a:t>
            </a:r>
            <a:r>
              <a:rPr dirty="0"/>
              <a:t>генеративного</a:t>
            </a:r>
            <a:r>
              <a:rPr dirty="0" spc="-165"/>
              <a:t> </a:t>
            </a:r>
            <a:r>
              <a:rPr dirty="0"/>
              <a:t>дизайна:</a:t>
            </a:r>
            <a:r>
              <a:rPr dirty="0" spc="-170"/>
              <a:t> </a:t>
            </a:r>
            <a:r>
              <a:rPr dirty="0"/>
              <a:t>процедурное</a:t>
            </a:r>
            <a:r>
              <a:rPr dirty="0" spc="140"/>
              <a:t> </a:t>
            </a:r>
            <a:r>
              <a:rPr dirty="0" spc="-10"/>
              <a:t>моделирование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1005522"/>
            <a:ext cx="18978880" cy="1057148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just" marL="12700" marR="7990840">
              <a:lnSpc>
                <a:spcPts val="3460"/>
              </a:lnSpc>
              <a:spcBef>
                <a:spcPts val="330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Некоторые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организации,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которым</a:t>
            </a:r>
            <a:r>
              <a:rPr dirty="0" sz="3000" spc="1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требуется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много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творческих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ресурсов</a:t>
            </a:r>
            <a:r>
              <a:rPr dirty="0" sz="3000" spc="6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(например,</a:t>
            </a:r>
            <a:r>
              <a:rPr dirty="0" sz="3000" spc="6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графики</a:t>
            </a:r>
            <a:r>
              <a:rPr dirty="0" sz="3000" spc="6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000" spc="6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видеоигр),</a:t>
            </a:r>
            <a:r>
              <a:rPr dirty="0" sz="3000" spc="6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используют</a:t>
            </a:r>
            <a:r>
              <a:rPr dirty="0" sz="3000" spc="6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метод,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называемый</a:t>
            </a:r>
            <a:r>
              <a:rPr dirty="0" sz="30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080808"/>
                </a:solidFill>
                <a:latin typeface="Times New Roman"/>
                <a:cs typeface="Times New Roman"/>
              </a:rPr>
              <a:t>процедурным</a:t>
            </a:r>
            <a:r>
              <a:rPr dirty="0" sz="3000" spc="530" b="1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000" b="1">
                <a:solidFill>
                  <a:srgbClr val="080808"/>
                </a:solidFill>
                <a:latin typeface="Times New Roman"/>
                <a:cs typeface="Times New Roman"/>
              </a:rPr>
              <a:t>моделированием,</a:t>
            </a:r>
            <a:r>
              <a:rPr dirty="0" sz="3000" spc="-1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000" spc="530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быстрого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генерирования</a:t>
            </a:r>
            <a:r>
              <a:rPr dirty="0" sz="30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идей,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экономии</a:t>
            </a:r>
            <a:r>
              <a:rPr dirty="0" sz="30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времени</a:t>
            </a:r>
            <a:r>
              <a:rPr dirty="0" sz="30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0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денег.</a:t>
            </a:r>
            <a:endParaRPr sz="3000">
              <a:latin typeface="Times New Roman"/>
              <a:cs typeface="Times New Roman"/>
            </a:endParaRPr>
          </a:p>
          <a:p>
            <a:pPr algn="just" marL="12700" marR="7941309">
              <a:lnSpc>
                <a:spcPts val="3420"/>
              </a:lnSpc>
              <a:spcBef>
                <a:spcPts val="130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Крупные</a:t>
            </a:r>
            <a:r>
              <a:rPr dirty="0" sz="3000" spc="6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студии</a:t>
            </a:r>
            <a:r>
              <a:rPr dirty="0" sz="3000" spc="6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видеоигр</a:t>
            </a:r>
            <a:r>
              <a:rPr dirty="0" sz="3000" spc="6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тратят</a:t>
            </a:r>
            <a:r>
              <a:rPr dirty="0" sz="3000" spc="6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сотни</a:t>
            </a:r>
            <a:r>
              <a:rPr dirty="0" sz="3000" spc="6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миллионов</a:t>
            </a:r>
            <a:r>
              <a:rPr dirty="0" sz="3000" spc="6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долларов</a:t>
            </a:r>
            <a:r>
              <a:rPr dirty="0" sz="3000" spc="6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на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разработку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одной</a:t>
            </a:r>
            <a:r>
              <a:rPr dirty="0" sz="30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игры.</a:t>
            </a:r>
            <a:r>
              <a:rPr dirty="0" sz="30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больше,</a:t>
            </a:r>
            <a:r>
              <a:rPr dirty="0" sz="30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чем</a:t>
            </a:r>
            <a:r>
              <a:rPr dirty="0" sz="30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</a:t>
            </a:r>
            <a:r>
              <a:rPr dirty="0" sz="30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большинства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фильмов.</a:t>
            </a:r>
            <a:endParaRPr sz="3000">
              <a:latin typeface="Times New Roman"/>
              <a:cs typeface="Times New Roman"/>
            </a:endParaRPr>
          </a:p>
          <a:p>
            <a:pPr algn="just" marL="12700" marR="7936865">
              <a:lnSpc>
                <a:spcPct val="93500"/>
              </a:lnSpc>
              <a:spcBef>
                <a:spcPts val="20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Одна</a:t>
            </a:r>
            <a:r>
              <a:rPr dirty="0" sz="3000" spc="1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неоправданно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высоких</a:t>
            </a:r>
            <a:r>
              <a:rPr dirty="0" sz="3000" spc="1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затрат</a:t>
            </a:r>
            <a:r>
              <a:rPr dirty="0" sz="3000" spc="1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000" spc="1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активы</a:t>
            </a:r>
            <a:r>
              <a:rPr dirty="0" sz="3000" spc="1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вещи,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30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</a:t>
            </a:r>
            <a:r>
              <a:rPr dirty="0" sz="30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можете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видеть,</a:t>
            </a:r>
            <a:r>
              <a:rPr dirty="0" sz="30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слышать</a:t>
            </a:r>
            <a:r>
              <a:rPr dirty="0" sz="30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0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взаимодействовать</a:t>
            </a:r>
            <a:r>
              <a:rPr dirty="0" sz="3000" spc="-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000" spc="-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ними</a:t>
            </a:r>
            <a:r>
              <a:rPr dirty="0" sz="30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в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игре.</a:t>
            </a:r>
            <a:endParaRPr sz="3000">
              <a:latin typeface="Times New Roman"/>
              <a:cs typeface="Times New Roman"/>
            </a:endParaRPr>
          </a:p>
          <a:p>
            <a:pPr algn="just" marL="12700">
              <a:lnSpc>
                <a:spcPts val="3390"/>
              </a:lnSpc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изображении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ниже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показано,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000" spc="2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отдельная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сцена</a:t>
            </a:r>
            <a:r>
              <a:rPr dirty="0" sz="30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 spc="2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видеоигре</a:t>
            </a:r>
            <a:endParaRPr sz="30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460"/>
              </a:lnSpc>
              <a:spcBef>
                <a:spcPts val="200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может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иметь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ориентировочную</a:t>
            </a:r>
            <a:r>
              <a:rPr dirty="0" sz="30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стоимость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200</a:t>
            </a:r>
            <a:r>
              <a:rPr dirty="0" sz="30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000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долларов</a:t>
            </a:r>
            <a:r>
              <a:rPr dirty="0" sz="30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исключительно за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счет</a:t>
            </a:r>
            <a:r>
              <a:rPr dirty="0" sz="30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объектов,</a:t>
            </a:r>
            <a:r>
              <a:rPr dirty="0" sz="3000" spc="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которые вы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видите.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Но</a:t>
            </a:r>
            <a:r>
              <a:rPr dirty="0" sz="30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что,</a:t>
            </a:r>
            <a:r>
              <a:rPr dirty="0" sz="30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если</a:t>
            </a:r>
            <a:r>
              <a:rPr dirty="0" sz="30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бы</a:t>
            </a:r>
            <a:r>
              <a:rPr dirty="0" sz="3000" spc="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</a:t>
            </a:r>
            <a:r>
              <a:rPr dirty="0" sz="30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могли</a:t>
            </a:r>
            <a:r>
              <a:rPr dirty="0" sz="3000" spc="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научить</a:t>
            </a:r>
            <a:r>
              <a:rPr dirty="0" sz="30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машину</a:t>
            </a:r>
            <a:r>
              <a:rPr dirty="0" sz="30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параметрам</a:t>
            </a:r>
            <a:r>
              <a:rPr dirty="0" sz="30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того,</a:t>
            </a:r>
            <a:r>
              <a:rPr dirty="0" sz="30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000" spc="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должен</a:t>
            </a:r>
            <a:r>
              <a:rPr dirty="0" sz="3000" spc="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выглядеть</a:t>
            </a:r>
            <a:r>
              <a:rPr dirty="0" sz="3000" spc="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каждый</a:t>
            </a:r>
            <a:r>
              <a:rPr dirty="0" sz="3000" spc="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объект</a:t>
            </a:r>
            <a:r>
              <a:rPr dirty="0" sz="3000" spc="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0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 spc="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здании</a:t>
            </a:r>
            <a:r>
              <a:rPr dirty="0" sz="3000" spc="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есть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ряд</a:t>
            </a:r>
            <a:r>
              <a:rPr dirty="0" sz="3000" spc="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окон,</a:t>
            </a:r>
            <a:r>
              <a:rPr dirty="0" sz="3000" spc="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этажей</a:t>
            </a:r>
            <a:r>
              <a:rPr dirty="0" sz="30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0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дверей</a:t>
            </a:r>
            <a:r>
              <a:rPr dirty="0" sz="30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0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0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позволить</a:t>
            </a:r>
            <a:r>
              <a:rPr dirty="0" sz="30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ей</a:t>
            </a:r>
            <a:r>
              <a:rPr dirty="0" sz="30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выполнять</a:t>
            </a:r>
            <a:r>
              <a:rPr dirty="0" sz="3000" spc="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эту</a:t>
            </a:r>
            <a:r>
              <a:rPr dirty="0" sz="3000" spc="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тяжелую</a:t>
            </a:r>
            <a:r>
              <a:rPr dirty="0" sz="3000" spc="8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работу</a:t>
            </a:r>
            <a:r>
              <a:rPr dirty="0" sz="30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</a:t>
            </a:r>
            <a:r>
              <a:rPr dirty="0" sz="3000" spc="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созданию</a:t>
            </a:r>
            <a:r>
              <a:rPr dirty="0" sz="3000" spc="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вариантов?</a:t>
            </a:r>
            <a:r>
              <a:rPr dirty="0" sz="30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Сможет</a:t>
            </a:r>
            <a:r>
              <a:rPr dirty="0" sz="3000" spc="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ли</a:t>
            </a:r>
            <a:r>
              <a:rPr dirty="0" sz="3000" spc="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он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кодировать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искусство</a:t>
            </a:r>
            <a:r>
              <a:rPr dirty="0" sz="30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0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создавать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эффективный</a:t>
            </a:r>
            <a:r>
              <a:rPr dirty="0" sz="30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дизайн,</a:t>
            </a:r>
            <a:r>
              <a:rPr dirty="0" sz="30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если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</a:t>
            </a:r>
            <a:r>
              <a:rPr dirty="0" sz="30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зададите</a:t>
            </a:r>
            <a:r>
              <a:rPr dirty="0" sz="30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ему</a:t>
            </a:r>
            <a:r>
              <a:rPr dirty="0" sz="30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правильные</a:t>
            </a:r>
            <a:r>
              <a:rPr dirty="0" sz="30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спецификации?</a:t>
            </a:r>
            <a:endParaRPr sz="3000">
              <a:latin typeface="Times New Roman"/>
              <a:cs typeface="Times New Roman"/>
            </a:endParaRPr>
          </a:p>
          <a:p>
            <a:pPr algn="just" marL="12700">
              <a:lnSpc>
                <a:spcPts val="3285"/>
              </a:lnSpc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обещание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процедурного</a:t>
            </a:r>
            <a:r>
              <a:rPr dirty="0" sz="30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моделирования,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которое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может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сэкономить сотни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часов</a:t>
            </a:r>
            <a:r>
              <a:rPr dirty="0" sz="30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утомительной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ручной</a:t>
            </a:r>
            <a:r>
              <a:rPr dirty="0" sz="3000" spc="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работы.</a:t>
            </a:r>
            <a:endParaRPr sz="30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450"/>
              </a:lnSpc>
              <a:spcBef>
                <a:spcPts val="165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Анастасия</a:t>
            </a:r>
            <a:r>
              <a:rPr dirty="0" sz="30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Опара,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которая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ведет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класс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</a:t>
            </a:r>
            <a:r>
              <a:rPr dirty="0" sz="3000" spc="2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этому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процессу,</a:t>
            </a:r>
            <a:r>
              <a:rPr dirty="0" sz="3000" spc="2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показывает</a:t>
            </a:r>
            <a:r>
              <a:rPr dirty="0" sz="3000" spc="2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пример</a:t>
            </a:r>
            <a:r>
              <a:rPr dirty="0" sz="3000" spc="2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ниже.</a:t>
            </a:r>
            <a:r>
              <a:rPr dirty="0" sz="3000" spc="2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Сначала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она</a:t>
            </a:r>
            <a:r>
              <a:rPr dirty="0" sz="3000" spc="2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определяет,</a:t>
            </a:r>
            <a:r>
              <a:rPr dirty="0" sz="3000" spc="2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как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должно</a:t>
            </a:r>
            <a:r>
              <a:rPr dirty="0" sz="30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выглядеть</a:t>
            </a:r>
            <a:r>
              <a:rPr dirty="0" sz="30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здание</a:t>
            </a:r>
            <a:r>
              <a:rPr dirty="0" sz="30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пределах</a:t>
            </a:r>
            <a:r>
              <a:rPr dirty="0" sz="30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диапазона,</a:t>
            </a:r>
            <a:r>
              <a:rPr dirty="0" sz="30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затем</a:t>
            </a:r>
            <a:r>
              <a:rPr dirty="0" sz="30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ее</a:t>
            </a:r>
            <a:r>
              <a:rPr dirty="0" sz="30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компьютер</a:t>
            </a:r>
            <a:r>
              <a:rPr dirty="0" sz="30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сам</a:t>
            </a:r>
            <a:r>
              <a:rPr dirty="0" sz="30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генерирует</a:t>
            </a:r>
            <a:r>
              <a:rPr dirty="0" sz="30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варианты.</a:t>
            </a:r>
            <a:endParaRPr sz="3000">
              <a:latin typeface="Times New Roman"/>
              <a:cs typeface="Times New Roman"/>
            </a:endParaRPr>
          </a:p>
          <a:p>
            <a:pPr algn="just" marL="12700">
              <a:lnSpc>
                <a:spcPts val="3260"/>
              </a:lnSpc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Серия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самогенерируемых</a:t>
            </a:r>
            <a:r>
              <a:rPr dirty="0" sz="30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построек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</a:t>
            </a:r>
            <a:r>
              <a:rPr dirty="0" sz="30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параметрам.</a:t>
            </a:r>
            <a:r>
              <a:rPr dirty="0" sz="30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Анастасия</a:t>
            </a:r>
            <a:r>
              <a:rPr dirty="0" sz="3000" spc="-1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Опера.</a:t>
            </a:r>
            <a:endParaRPr sz="3000">
              <a:latin typeface="Times New Roman"/>
              <a:cs typeface="Times New Roman"/>
            </a:endParaRPr>
          </a:p>
          <a:p>
            <a:pPr algn="just" marL="12700" marR="7620">
              <a:lnSpc>
                <a:spcPts val="3450"/>
              </a:lnSpc>
              <a:spcBef>
                <a:spcPts val="200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67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68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,</a:t>
            </a:r>
            <a:r>
              <a:rPr dirty="0" sz="3000" spc="68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</a:t>
            </a:r>
            <a:r>
              <a:rPr dirty="0" sz="3000" spc="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67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ц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ы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й</a:t>
            </a:r>
            <a:r>
              <a:rPr dirty="0" sz="3000" spc="68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 spc="67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 spc="68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0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й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аспект</a:t>
            </a:r>
            <a:r>
              <a:rPr dirty="0" sz="3000" spc="34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процесса.</a:t>
            </a:r>
            <a:r>
              <a:rPr dirty="0" sz="3000" spc="3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Но</a:t>
            </a:r>
            <a:r>
              <a:rPr dirty="0" sz="3000" spc="3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она</a:t>
            </a:r>
            <a:r>
              <a:rPr dirty="0" sz="3000" spc="34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была</a:t>
            </a:r>
            <a:r>
              <a:rPr dirty="0" sz="3000" spc="3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удивлена,</a:t>
            </a:r>
            <a:r>
              <a:rPr dirty="0" sz="3000" spc="3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обнаружив,</a:t>
            </a:r>
            <a:r>
              <a:rPr dirty="0" sz="3000" spc="3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что</a:t>
            </a:r>
            <a:r>
              <a:rPr dirty="0" sz="3000" spc="35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endParaRPr sz="3000">
              <a:latin typeface="Times New Roman"/>
              <a:cs typeface="Times New Roman"/>
            </a:endParaRPr>
          </a:p>
          <a:p>
            <a:pPr algn="just" marL="12700" marR="7642859">
              <a:lnSpc>
                <a:spcPts val="3460"/>
              </a:lnSpc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заставило</a:t>
            </a:r>
            <a:r>
              <a:rPr dirty="0" sz="3000" spc="4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ее</a:t>
            </a:r>
            <a:r>
              <a:rPr dirty="0" sz="3000" spc="4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понять,</a:t>
            </a:r>
            <a:r>
              <a:rPr dirty="0" sz="3000" spc="43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почему</a:t>
            </a:r>
            <a:r>
              <a:rPr dirty="0" sz="3000" spc="4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 spc="-40">
                <a:solidFill>
                  <a:srgbClr val="080808"/>
                </a:solidFill>
                <a:latin typeface="Times New Roman"/>
                <a:cs typeface="Times New Roman"/>
              </a:rPr>
              <a:t>что-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то</a:t>
            </a:r>
            <a:r>
              <a:rPr dirty="0" sz="3000" spc="43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хорошо</a:t>
            </a:r>
            <a:r>
              <a:rPr dirty="0" sz="3000" spc="43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выглядит.</a:t>
            </a:r>
            <a:r>
              <a:rPr dirty="0" sz="3000" spc="434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Четко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определив,</a:t>
            </a:r>
            <a:r>
              <a:rPr dirty="0" sz="3000" spc="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000" spc="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000" spc="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выглядит</a:t>
            </a:r>
            <a:r>
              <a:rPr dirty="0" sz="3000" spc="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000" spc="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данного</a:t>
            </a:r>
            <a:r>
              <a:rPr dirty="0" sz="3000" spc="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объекта,</a:t>
            </a:r>
            <a:r>
              <a:rPr dirty="0" sz="3000" spc="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она</a:t>
            </a:r>
            <a:r>
              <a:rPr dirty="0" sz="3000" spc="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углубила</a:t>
            </a:r>
            <a:r>
              <a:rPr dirty="0" sz="3000" spc="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свое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творческое</a:t>
            </a:r>
            <a:r>
              <a:rPr dirty="0" sz="3000" spc="7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понимание</a:t>
            </a:r>
            <a:r>
              <a:rPr dirty="0" sz="3000" spc="7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того,</a:t>
            </a:r>
            <a:r>
              <a:rPr dirty="0" sz="3000" spc="7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000" spc="7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создавать.</a:t>
            </a:r>
            <a:r>
              <a:rPr dirty="0" sz="3000" spc="7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Процесс</a:t>
            </a:r>
            <a:r>
              <a:rPr dirty="0" sz="3000" spc="7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понимания</a:t>
            </a:r>
            <a:r>
              <a:rPr dirty="0" sz="3000" spc="7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создания</a:t>
            </a:r>
            <a:r>
              <a:rPr dirty="0" sz="3000" spc="45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значимого</a:t>
            </a:r>
            <a:r>
              <a:rPr dirty="0" sz="3000" spc="459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процедурного</a:t>
            </a:r>
            <a:r>
              <a:rPr dirty="0" sz="3000" spc="45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искусства</a:t>
            </a:r>
            <a:r>
              <a:rPr dirty="0" sz="3000" spc="45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был</a:t>
            </a:r>
            <a:r>
              <a:rPr dirty="0" sz="3000" spc="459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глубоко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11533187"/>
            <a:ext cx="11943080" cy="9220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529"/>
              </a:lnSpc>
              <a:spcBef>
                <a:spcPts val="100"/>
              </a:spcBef>
            </a:pP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творческим</a:t>
            </a:r>
            <a:r>
              <a:rPr dirty="0" sz="30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актом.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ts val="3529"/>
              </a:lnSpc>
              <a:tabLst>
                <a:tab pos="3072130" algn="l"/>
                <a:tab pos="5965190" algn="l"/>
                <a:tab pos="6689090" algn="l"/>
                <a:tab pos="8288655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у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ь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в</a:t>
            </a:r>
            <a:r>
              <a:rPr dirty="0" sz="30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ю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ч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с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я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в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з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ж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</a:t>
            </a:r>
            <a:r>
              <a:rPr dirty="0" sz="3000" spc="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ы</a:t>
            </a:r>
            <a:r>
              <a:rPr dirty="0" sz="3000" spc="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е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258215" y="11972594"/>
            <a:ext cx="65182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61565" algn="l"/>
                <a:tab pos="3098165" algn="l"/>
                <a:tab pos="5713730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ф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ы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,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к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о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</a:t>
            </a:r>
            <a:r>
              <a:rPr dirty="0" sz="3000" spc="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ы</a:t>
            </a:r>
            <a:r>
              <a:rPr dirty="0" sz="3000" spc="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х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	о</a:t>
            </a:r>
            <a:r>
              <a:rPr dirty="0" sz="3000" spc="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</a:t>
            </a:r>
            <a:r>
              <a:rPr dirty="0" sz="30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5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97610" y="12411379"/>
            <a:ext cx="11322685" cy="922019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330"/>
              </a:spcBef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никогда</a:t>
            </a:r>
            <a:r>
              <a:rPr dirty="0" sz="30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не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могла</a:t>
            </a:r>
            <a:r>
              <a:rPr dirty="0" sz="30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бы</a:t>
            </a:r>
            <a:r>
              <a:rPr dirty="0" sz="30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подумать,</a:t>
            </a:r>
            <a:r>
              <a:rPr dirty="0" sz="30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также</a:t>
            </a:r>
            <a:r>
              <a:rPr dirty="0" sz="3000" spc="229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новые</a:t>
            </a:r>
            <a:r>
              <a:rPr dirty="0" sz="30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строительные</a:t>
            </a:r>
            <a:r>
              <a:rPr dirty="0" sz="3000" spc="2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блоки,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3000" spc="-1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могут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вырваться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из</a:t>
            </a:r>
            <a:r>
              <a:rPr dirty="0" sz="30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ее</a:t>
            </a:r>
            <a:r>
              <a:rPr dirty="0" sz="30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собственного</a:t>
            </a:r>
            <a:r>
              <a:rPr dirty="0" sz="30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шаблона.</a:t>
            </a:r>
            <a:endParaRPr sz="30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304" y="35052"/>
              <a:ext cx="19740372" cy="1391107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16283" y="1091183"/>
            <a:ext cx="8196072" cy="48691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7780" y="6423659"/>
            <a:ext cx="10882884" cy="44470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97559" y="195580"/>
            <a:ext cx="13388975" cy="1456690"/>
          </a:xfrm>
          <a:prstGeom prst="rect"/>
        </p:spPr>
        <p:txBody>
          <a:bodyPr wrap="square" lIns="0" tIns="57150" rIns="0" bIns="0" rtlCol="0" vert="horz">
            <a:spAutoFit/>
          </a:bodyPr>
          <a:lstStyle/>
          <a:p>
            <a:pPr marL="12700" marR="5080">
              <a:lnSpc>
                <a:spcPts val="5510"/>
              </a:lnSpc>
              <a:spcBef>
                <a:spcPts val="450"/>
              </a:spcBef>
            </a:pPr>
            <a:r>
              <a:rPr dirty="0"/>
              <a:t>Генеративті</a:t>
            </a:r>
            <a:r>
              <a:rPr dirty="0" spc="-185"/>
              <a:t> </a:t>
            </a:r>
            <a:r>
              <a:rPr dirty="0"/>
              <a:t>дизайн</a:t>
            </a:r>
            <a:r>
              <a:rPr dirty="0" spc="-190"/>
              <a:t> </a:t>
            </a:r>
            <a:r>
              <a:rPr dirty="0"/>
              <a:t>бағдарламалық</a:t>
            </a:r>
            <a:r>
              <a:rPr dirty="0" spc="-185"/>
              <a:t> </a:t>
            </a:r>
            <a:r>
              <a:rPr dirty="0" spc="-10"/>
              <a:t>құралының </a:t>
            </a:r>
            <a:r>
              <a:rPr dirty="0"/>
              <a:t>мысалы:</a:t>
            </a:r>
            <a:r>
              <a:rPr dirty="0" spc="-210"/>
              <a:t> </a:t>
            </a:r>
            <a:r>
              <a:rPr dirty="0" spc="-10"/>
              <a:t>AutoDesk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2117420"/>
            <a:ext cx="10526395" cy="296862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just" marL="12700" marR="5080">
              <a:lnSpc>
                <a:spcPts val="3229"/>
              </a:lnSpc>
              <a:spcBef>
                <a:spcPts val="310"/>
              </a:spcBef>
            </a:pPr>
            <a:r>
              <a:rPr dirty="0" sz="2800" spc="190">
                <a:latin typeface="Times New Roman"/>
                <a:cs typeface="Times New Roman"/>
              </a:rPr>
              <a:t>Мотоцикл</a:t>
            </a:r>
            <a:r>
              <a:rPr dirty="0" sz="2800" spc="515">
                <a:latin typeface="Times New Roman"/>
                <a:cs typeface="Times New Roman"/>
              </a:rPr>
              <a:t> </a:t>
            </a:r>
            <a:r>
              <a:rPr dirty="0" sz="2800" spc="204">
                <a:latin typeface="Times New Roman"/>
                <a:cs typeface="Times New Roman"/>
              </a:rPr>
              <a:t>генеративті</a:t>
            </a:r>
            <a:r>
              <a:rPr dirty="0" sz="2800" spc="515">
                <a:latin typeface="Times New Roman"/>
                <a:cs typeface="Times New Roman"/>
              </a:rPr>
              <a:t> </a:t>
            </a:r>
            <a:r>
              <a:rPr dirty="0" sz="2800" spc="195">
                <a:latin typeface="Times New Roman"/>
                <a:cs typeface="Times New Roman"/>
              </a:rPr>
              <a:t>дизайнды</a:t>
            </a:r>
            <a:r>
              <a:rPr dirty="0" sz="2800" spc="525">
                <a:latin typeface="Times New Roman"/>
                <a:cs typeface="Times New Roman"/>
              </a:rPr>
              <a:t> </a:t>
            </a:r>
            <a:r>
              <a:rPr dirty="0" sz="2800" spc="204">
                <a:latin typeface="Times New Roman"/>
                <a:cs typeface="Times New Roman"/>
              </a:rPr>
              <a:t>пайдаланып</a:t>
            </a:r>
            <a:r>
              <a:rPr dirty="0" sz="2800" spc="525">
                <a:latin typeface="Times New Roman"/>
                <a:cs typeface="Times New Roman"/>
              </a:rPr>
              <a:t> </a:t>
            </a:r>
            <a:r>
              <a:rPr dirty="0" sz="2800" spc="210">
                <a:latin typeface="Times New Roman"/>
                <a:cs typeface="Times New Roman"/>
              </a:rPr>
              <a:t>жасалған,</a:t>
            </a:r>
            <a:r>
              <a:rPr dirty="0" sz="2800" spc="525">
                <a:latin typeface="Times New Roman"/>
                <a:cs typeface="Times New Roman"/>
              </a:rPr>
              <a:t> </a:t>
            </a:r>
            <a:r>
              <a:rPr dirty="0" sz="2800" spc="80">
                <a:latin typeface="Times New Roman"/>
                <a:cs typeface="Times New Roman"/>
              </a:rPr>
              <a:t>ол </a:t>
            </a:r>
            <a:r>
              <a:rPr dirty="0" sz="2800">
                <a:latin typeface="Times New Roman"/>
                <a:cs typeface="Times New Roman"/>
              </a:rPr>
              <a:t>бөлшектердің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санын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азайтады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және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жеңілірек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және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күшті</a:t>
            </a:r>
            <a:r>
              <a:rPr dirty="0" sz="2800" spc="5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жақтауды жасайды.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98300"/>
              </a:lnSpc>
              <a:spcBef>
                <a:spcPts val="60"/>
              </a:spcBef>
              <a:tabLst>
                <a:tab pos="741045" algn="l"/>
                <a:tab pos="2444750" algn="l"/>
                <a:tab pos="3865245" algn="l"/>
                <a:tab pos="4836795" algn="l"/>
                <a:tab pos="7113270" algn="l"/>
                <a:tab pos="9680575" algn="l"/>
              </a:tabLst>
            </a:pPr>
            <a:r>
              <a:rPr dirty="0" sz="2800">
                <a:latin typeface="Times New Roman"/>
                <a:cs typeface="Times New Roman"/>
              </a:rPr>
              <a:t>Генеративті</a:t>
            </a:r>
            <a:r>
              <a:rPr dirty="0" sz="2800" spc="27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дизайн</a:t>
            </a:r>
            <a:r>
              <a:rPr dirty="0" sz="2800" spc="29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құралдары</a:t>
            </a:r>
            <a:r>
              <a:rPr dirty="0" sz="2800" spc="29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өнерден</a:t>
            </a:r>
            <a:r>
              <a:rPr dirty="0" sz="2800" spc="29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тыс</a:t>
            </a:r>
            <a:r>
              <a:rPr dirty="0" sz="2800" spc="29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дизайн</a:t>
            </a:r>
            <a:r>
              <a:rPr dirty="0" sz="2800" spc="28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саласына</a:t>
            </a:r>
            <a:r>
              <a:rPr dirty="0" sz="2800" spc="29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дейін </a:t>
            </a:r>
            <a:r>
              <a:rPr dirty="0" sz="2800">
                <a:latin typeface="Times New Roman"/>
                <a:cs typeface="Times New Roman"/>
              </a:rPr>
              <a:t>жетеді.</a:t>
            </a:r>
            <a:r>
              <a:rPr dirty="0" sz="2800" spc="-7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Ниет</a:t>
            </a:r>
            <a:r>
              <a:rPr dirty="0" sz="2800" spc="-7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пен</a:t>
            </a:r>
            <a:r>
              <a:rPr dirty="0" sz="2800" spc="-7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орындалу</a:t>
            </a:r>
            <a:r>
              <a:rPr dirty="0" sz="2800" spc="-7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арасындағы</a:t>
            </a:r>
            <a:r>
              <a:rPr dirty="0" sz="2800" spc="-7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уақытты</a:t>
            </a:r>
            <a:r>
              <a:rPr dirty="0" sz="2800" spc="-7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қысқарту</a:t>
            </a:r>
            <a:r>
              <a:rPr dirty="0" sz="2800" spc="-7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арқылы, </a:t>
            </a:r>
            <a:r>
              <a:rPr dirty="0" sz="2800" spc="95">
                <a:latin typeface="Times New Roman"/>
                <a:cs typeface="Times New Roman"/>
              </a:rPr>
              <a:t>бұл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155">
                <a:latin typeface="Times New Roman"/>
                <a:cs typeface="Times New Roman"/>
              </a:rPr>
              <a:t>құралдар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155">
                <a:latin typeface="Times New Roman"/>
                <a:cs typeface="Times New Roman"/>
              </a:rPr>
              <a:t>әртүрлі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125">
                <a:latin typeface="Times New Roman"/>
                <a:cs typeface="Times New Roman"/>
              </a:rPr>
              <a:t>жаңа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165">
                <a:latin typeface="Times New Roman"/>
                <a:cs typeface="Times New Roman"/>
              </a:rPr>
              <a:t>формаларға,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165">
                <a:latin typeface="Times New Roman"/>
                <a:cs typeface="Times New Roman"/>
              </a:rPr>
              <a:t>функцияларға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125">
                <a:latin typeface="Times New Roman"/>
                <a:cs typeface="Times New Roman"/>
              </a:rPr>
              <a:t>және </a:t>
            </a:r>
            <a:r>
              <a:rPr dirty="0" sz="2800">
                <a:latin typeface="Times New Roman"/>
                <a:cs typeface="Times New Roman"/>
              </a:rPr>
              <a:t>эстетикаға</a:t>
            </a:r>
            <a:r>
              <a:rPr dirty="0" sz="2800" spc="-8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әкеледі.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7610" y="6283756"/>
            <a:ext cx="7970520" cy="747395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494665">
              <a:lnSpc>
                <a:spcPts val="3229"/>
              </a:lnSpc>
              <a:spcBef>
                <a:spcPts val="310"/>
              </a:spcBef>
            </a:pP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Сол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65">
                <a:solidFill>
                  <a:srgbClr val="080808"/>
                </a:solidFill>
                <a:latin typeface="Microsoft Sans Serif"/>
                <a:cs typeface="Microsoft Sans Serif"/>
              </a:rPr>
              <a:t>жақтағы</a:t>
            </a:r>
            <a:r>
              <a:rPr dirty="0" sz="2800" spc="-10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0">
                <a:solidFill>
                  <a:srgbClr val="080808"/>
                </a:solidFill>
                <a:latin typeface="Microsoft Sans Serif"/>
                <a:cs typeface="Microsoft Sans Serif"/>
              </a:rPr>
              <a:t>орындықты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адам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жасаған.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Autodesk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5">
                <a:solidFill>
                  <a:srgbClr val="080808"/>
                </a:solidFill>
                <a:latin typeface="Microsoft Sans Serif"/>
                <a:cs typeface="Microsoft Sans Serif"/>
              </a:rPr>
              <a:t>компаниясының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генеративті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дизайн </a:t>
            </a:r>
            <a:r>
              <a:rPr dirty="0" sz="2800" spc="-40">
                <a:solidFill>
                  <a:srgbClr val="080808"/>
                </a:solidFill>
                <a:latin typeface="Microsoft Sans Serif"/>
                <a:cs typeface="Microsoft Sans Serif"/>
              </a:rPr>
              <a:t>бағдарламалық</a:t>
            </a:r>
            <a:r>
              <a:rPr dirty="0" sz="2800" spc="-12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0">
                <a:solidFill>
                  <a:srgbClr val="080808"/>
                </a:solidFill>
                <a:latin typeface="Microsoft Sans Serif"/>
                <a:cs typeface="Microsoft Sans Serif"/>
              </a:rPr>
              <a:t>құралын</a:t>
            </a:r>
            <a:r>
              <a:rPr dirty="0" sz="2800" spc="-12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пайдалану</a:t>
            </a:r>
            <a:r>
              <a:rPr dirty="0" sz="2800" spc="-12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арқылы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оны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5">
                <a:solidFill>
                  <a:srgbClr val="080808"/>
                </a:solidFill>
                <a:latin typeface="Microsoft Sans Serif"/>
                <a:cs typeface="Microsoft Sans Serif"/>
              </a:rPr>
              <a:t>салмақты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азайту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0">
                <a:solidFill>
                  <a:srgbClr val="080808"/>
                </a:solidFill>
                <a:latin typeface="Microsoft Sans Serif"/>
                <a:cs typeface="Microsoft Sans Serif"/>
              </a:rPr>
              <a:t>сияқты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айнымалылар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үшін</a:t>
            </a:r>
            <a:r>
              <a:rPr dirty="0" sz="2800" spc="-9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Microsoft Sans Serif"/>
                <a:cs typeface="Microsoft Sans Serif"/>
              </a:rPr>
              <a:t>оңтайландыруға</a:t>
            </a:r>
            <a:r>
              <a:rPr dirty="0" sz="2800" spc="-9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болады.</a:t>
            </a:r>
            <a:r>
              <a:rPr dirty="0" sz="2800" spc="-9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Оң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жақтағы </a:t>
            </a:r>
            <a:r>
              <a:rPr dirty="0" sz="2800" spc="-45">
                <a:solidFill>
                  <a:srgbClr val="080808"/>
                </a:solidFill>
                <a:latin typeface="Microsoft Sans Serif"/>
                <a:cs typeface="Microsoft Sans Serif"/>
              </a:rPr>
              <a:t>орындық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адам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0">
                <a:solidFill>
                  <a:srgbClr val="080808"/>
                </a:solidFill>
                <a:latin typeface="Microsoft Sans Serif"/>
                <a:cs typeface="Microsoft Sans Serif"/>
              </a:rPr>
              <a:t>дизайнынан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3,5</a:t>
            </a:r>
            <a:r>
              <a:rPr dirty="0" sz="2800" spc="-8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есе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жеңіл,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толығымен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генеративті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түрде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жасалған </a:t>
            </a:r>
            <a:r>
              <a:rPr dirty="0" sz="2800" spc="-45">
                <a:solidFill>
                  <a:srgbClr val="080808"/>
                </a:solidFill>
                <a:latin typeface="Microsoft Sans Serif"/>
                <a:cs typeface="Microsoft Sans Serif"/>
              </a:rPr>
              <a:t>құрылымды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көрсетеді.</a:t>
            </a:r>
            <a:endParaRPr sz="2800">
              <a:latin typeface="Microsoft Sans Serif"/>
              <a:cs typeface="Microsoft Sans Serif"/>
            </a:endParaRPr>
          </a:p>
          <a:p>
            <a:pPr marL="12700" marR="534670">
              <a:lnSpc>
                <a:spcPts val="3220"/>
              </a:lnSpc>
              <a:spcBef>
                <a:spcPts val="204"/>
              </a:spcBef>
            </a:pP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Autodesk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50">
                <a:solidFill>
                  <a:srgbClr val="080808"/>
                </a:solidFill>
                <a:latin typeface="Microsoft Sans Serif"/>
                <a:cs typeface="Microsoft Sans Serif"/>
              </a:rPr>
              <a:t>көмегімен</a:t>
            </a:r>
            <a:r>
              <a:rPr dirty="0" sz="2800" spc="-12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0">
                <a:solidFill>
                  <a:srgbClr val="080808"/>
                </a:solidFill>
                <a:latin typeface="Microsoft Sans Serif"/>
                <a:cs typeface="Microsoft Sans Serif"/>
              </a:rPr>
              <a:t>орындықтар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жасаңыз.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Параметрлерді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0">
                <a:solidFill>
                  <a:srgbClr val="080808"/>
                </a:solidFill>
                <a:latin typeface="Microsoft Sans Serif"/>
                <a:cs typeface="Microsoft Sans Serif"/>
              </a:rPr>
              <a:t>орнатыңыз,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содан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0">
                <a:solidFill>
                  <a:srgbClr val="080808"/>
                </a:solidFill>
                <a:latin typeface="Microsoft Sans Serif"/>
                <a:cs typeface="Microsoft Sans Serif"/>
              </a:rPr>
              <a:t>кейін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Microsoft Sans Serif"/>
                <a:cs typeface="Microsoft Sans Serif"/>
              </a:rPr>
              <a:t>ол </a:t>
            </a:r>
            <a:r>
              <a:rPr dirty="0" sz="2800" spc="-30">
                <a:solidFill>
                  <a:srgbClr val="080808"/>
                </a:solidFill>
                <a:latin typeface="Microsoft Sans Serif"/>
                <a:cs typeface="Microsoft Sans Serif"/>
              </a:rPr>
              <a:t>сіздің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55">
                <a:solidFill>
                  <a:srgbClr val="080808"/>
                </a:solidFill>
                <a:latin typeface="Microsoft Sans Serif"/>
                <a:cs typeface="Microsoft Sans Serif"/>
              </a:rPr>
              <a:t>техникалық</a:t>
            </a:r>
            <a:r>
              <a:rPr dirty="0" sz="2800" spc="-9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40">
                <a:solidFill>
                  <a:srgbClr val="080808"/>
                </a:solidFill>
                <a:latin typeface="Microsoft Sans Serif"/>
                <a:cs typeface="Microsoft Sans Serif"/>
              </a:rPr>
              <a:t>сипаттамаларыңызға</a:t>
            </a:r>
            <a:r>
              <a:rPr dirty="0" sz="2800" spc="-8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жаңа дизайн</a:t>
            </a:r>
            <a:r>
              <a:rPr dirty="0" sz="2800" spc="-12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Microsoft Sans Serif"/>
                <a:cs typeface="Microsoft Sans Serif"/>
              </a:rPr>
              <a:t>жасайтынын</a:t>
            </a:r>
            <a:r>
              <a:rPr dirty="0" sz="2800" spc="-12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қараңыз.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ts val="3220"/>
              </a:lnSpc>
              <a:spcBef>
                <a:spcPts val="250"/>
              </a:spcBef>
            </a:pP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Генеративті</a:t>
            </a:r>
            <a:r>
              <a:rPr dirty="0" sz="2800" spc="-12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дизайн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5">
                <a:solidFill>
                  <a:srgbClr val="080808"/>
                </a:solidFill>
                <a:latin typeface="Microsoft Sans Serif"/>
                <a:cs typeface="Microsoft Sans Serif"/>
              </a:rPr>
              <a:t>құралдары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сән,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картиналар, </a:t>
            </a:r>
            <a:r>
              <a:rPr dirty="0" sz="2800" spc="-50">
                <a:solidFill>
                  <a:srgbClr val="080808"/>
                </a:solidFill>
                <a:latin typeface="Microsoft Sans Serif"/>
                <a:cs typeface="Microsoft Sans Serif"/>
              </a:rPr>
              <a:t>музыка,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поэзия,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ән</a:t>
            </a:r>
            <a:r>
              <a:rPr dirty="0" sz="2800" spc="-114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мәтіні,</a:t>
            </a:r>
            <a:r>
              <a:rPr dirty="0" sz="2800" spc="-11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журналистік </a:t>
            </a:r>
            <a:r>
              <a:rPr dirty="0" sz="2800" spc="-50">
                <a:solidFill>
                  <a:srgbClr val="080808"/>
                </a:solidFill>
                <a:latin typeface="Microsoft Sans Serif"/>
                <a:cs typeface="Microsoft Sans Serif"/>
              </a:rPr>
              <a:t>жаңалықтар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5">
                <a:solidFill>
                  <a:srgbClr val="080808"/>
                </a:solidFill>
                <a:latin typeface="Microsoft Sans Serif"/>
                <a:cs typeface="Microsoft Sans Serif"/>
              </a:rPr>
              <a:t>мақалалары,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30">
                <a:solidFill>
                  <a:srgbClr val="080808"/>
                </a:solidFill>
                <a:latin typeface="Microsoft Sans Serif"/>
                <a:cs typeface="Microsoft Sans Serif"/>
              </a:rPr>
              <a:t>жиһаз,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50">
                <a:solidFill>
                  <a:srgbClr val="080808"/>
                </a:solidFill>
                <a:latin typeface="Microsoft Sans Serif"/>
                <a:cs typeface="Microsoft Sans Serif"/>
              </a:rPr>
              <a:t>кескіндер</a:t>
            </a:r>
            <a:r>
              <a:rPr dirty="0" sz="2800" spc="-12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Microsoft Sans Serif"/>
                <a:cs typeface="Microsoft Sans Serif"/>
              </a:rPr>
              <a:t>мен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бейне</a:t>
            </a:r>
            <a:r>
              <a:rPr dirty="0" sz="2800" spc="-10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5">
                <a:solidFill>
                  <a:srgbClr val="080808"/>
                </a:solidFill>
                <a:latin typeface="Microsoft Sans Serif"/>
                <a:cs typeface="Microsoft Sans Serif"/>
              </a:rPr>
              <a:t>эффектілер,</a:t>
            </a:r>
            <a:r>
              <a:rPr dirty="0" sz="2800" spc="-9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50">
                <a:solidFill>
                  <a:srgbClr val="080808"/>
                </a:solidFill>
                <a:latin typeface="Microsoft Sans Serif"/>
                <a:cs typeface="Microsoft Sans Serif"/>
              </a:rPr>
              <a:t>өнеркәсіптік</a:t>
            </a:r>
            <a:r>
              <a:rPr dirty="0" sz="2800" spc="-9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дизайн, </a:t>
            </a:r>
            <a:r>
              <a:rPr dirty="0" sz="2800" spc="-50">
                <a:solidFill>
                  <a:srgbClr val="080808"/>
                </a:solidFill>
                <a:latin typeface="Microsoft Sans Serif"/>
                <a:cs typeface="Microsoft Sans Serif"/>
              </a:rPr>
              <a:t>комикстер,</a:t>
            </a:r>
            <a:r>
              <a:rPr dirty="0" sz="2800" spc="-12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иллюстрациялар,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сәулет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және</a:t>
            </a:r>
            <a:r>
              <a:rPr dirty="0" sz="2800" spc="-105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20">
                <a:solidFill>
                  <a:srgbClr val="080808"/>
                </a:solidFill>
                <a:latin typeface="Microsoft Sans Serif"/>
                <a:cs typeface="Microsoft Sans Serif"/>
              </a:rPr>
              <a:t>т.б.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жасау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>
                <a:solidFill>
                  <a:srgbClr val="080808"/>
                </a:solidFill>
                <a:latin typeface="Microsoft Sans Serif"/>
                <a:cs typeface="Microsoft Sans Serif"/>
              </a:rPr>
              <a:t>үшін</a:t>
            </a:r>
            <a:r>
              <a:rPr dirty="0" sz="2800" spc="-130">
                <a:solidFill>
                  <a:srgbClr val="080808"/>
                </a:solidFill>
                <a:latin typeface="Microsoft Sans Serif"/>
                <a:cs typeface="Microsoft Sans Serif"/>
              </a:rPr>
              <a:t> </a:t>
            </a:r>
            <a:r>
              <a:rPr dirty="0" sz="2800" spc="-10">
                <a:solidFill>
                  <a:srgbClr val="080808"/>
                </a:solidFill>
                <a:latin typeface="Microsoft Sans Serif"/>
                <a:cs typeface="Microsoft Sans Serif"/>
              </a:rPr>
              <a:t>қолданылған.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9111" y="422148"/>
            <a:ext cx="10218419" cy="439369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31423" y="9061704"/>
            <a:ext cx="9282684" cy="400812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97610" y="197853"/>
            <a:ext cx="85782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«Ловец</a:t>
            </a:r>
            <a:r>
              <a:rPr dirty="0" sz="3600" spc="150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080808"/>
                </a:solidFill>
                <a:latin typeface="Times New Roman"/>
                <a:cs typeface="Times New Roman"/>
              </a:rPr>
              <a:t>снов»</a:t>
            </a:r>
            <a:r>
              <a:rPr dirty="0" sz="3600" spc="-105" b="1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–</a:t>
            </a:r>
            <a:r>
              <a:rPr dirty="0" sz="36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это</a:t>
            </a:r>
            <a:r>
              <a:rPr dirty="0" sz="3600" spc="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система</a:t>
            </a:r>
            <a:r>
              <a:rPr dirty="0" sz="3600" spc="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7610" y="725005"/>
            <a:ext cx="366267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4870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дизайна,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которая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786617" y="741514"/>
            <a:ext cx="4652010" cy="10998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 indent="114300">
              <a:lnSpc>
                <a:spcPts val="4140"/>
              </a:lnSpc>
              <a:spcBef>
                <a:spcPts val="380"/>
              </a:spcBef>
              <a:tabLst>
                <a:tab pos="2367915" algn="l"/>
                <a:tab pos="2427605" algn="l"/>
                <a:tab pos="443547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помогает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дизайнерам проблемы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дизайна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97610" y="1264081"/>
            <a:ext cx="2201545" cy="109982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>
              <a:lnSpc>
                <a:spcPts val="4140"/>
              </a:lnSpc>
              <a:spcBef>
                <a:spcPts val="380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определять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помощью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197326" y="1238046"/>
            <a:ext cx="6234430" cy="1114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0">
              <a:lnSpc>
                <a:spcPts val="4285"/>
              </a:lnSpc>
              <a:spcBef>
                <a:spcPts val="100"/>
              </a:spcBef>
            </a:pP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свои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4285"/>
              </a:lnSpc>
              <a:tabLst>
                <a:tab pos="1642745" algn="l"/>
                <a:tab pos="2396490" algn="l"/>
                <a:tab pos="552259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целей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ограничений.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Эта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7610" y="2301722"/>
            <a:ext cx="66732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9890" algn="l"/>
                <a:tab pos="599503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информация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используется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7610" y="2315057"/>
            <a:ext cx="8635365" cy="110299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7138670">
              <a:lnSpc>
                <a:spcPts val="4160"/>
              </a:lnSpc>
              <a:spcBef>
                <a:spcPts val="365"/>
              </a:spcBef>
              <a:tabLst>
                <a:tab pos="3929379" algn="l"/>
                <a:tab pos="6795134" algn="l"/>
              </a:tabLst>
            </a:pP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синтеза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альтернативных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проектных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решений,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97610" y="3339998"/>
            <a:ext cx="18976975" cy="847915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10337165">
              <a:lnSpc>
                <a:spcPct val="98600"/>
              </a:lnSpc>
              <a:spcBef>
                <a:spcPts val="160"/>
              </a:spcBef>
              <a:tabLst>
                <a:tab pos="2089785" algn="l"/>
                <a:tab pos="5901690" algn="l"/>
                <a:tab pos="8386445" algn="l"/>
              </a:tabLst>
            </a:pP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отвечающих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поставленным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целям.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Дизайнеры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могут</a:t>
            </a:r>
            <a:r>
              <a:rPr dirty="0" sz="3600" spc="-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найти</a:t>
            </a:r>
            <a:r>
              <a:rPr dirty="0" sz="3600" spc="-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компромисс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между многими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альтернативными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подходами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	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4025"/>
              </a:lnSpc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выбрать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конструктивные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решения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производства.</a:t>
            </a:r>
            <a:endParaRPr sz="3600">
              <a:latin typeface="Times New Roman"/>
              <a:cs typeface="Times New Roman"/>
            </a:endParaRPr>
          </a:p>
          <a:p>
            <a:pPr algn="just" marL="12700">
              <a:lnSpc>
                <a:spcPts val="4285"/>
              </a:lnSpc>
              <a:spcBef>
                <a:spcPts val="3829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Процесс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использования</a:t>
            </a:r>
            <a:r>
              <a:rPr dirty="0" sz="36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Ловца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снов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Autodesk,</a:t>
            </a:r>
            <a:r>
              <a:rPr dirty="0" sz="36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любезно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предоставленного</a:t>
            </a:r>
            <a:r>
              <a:rPr dirty="0" sz="36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Autodesk.</a:t>
            </a:r>
            <a:endParaRPr sz="3600">
              <a:latin typeface="Times New Roman"/>
              <a:cs typeface="Times New Roman"/>
            </a:endParaRPr>
          </a:p>
          <a:p>
            <a:pPr algn="just" marL="12700" marR="5080">
              <a:lnSpc>
                <a:spcPts val="4150"/>
              </a:lnSpc>
              <a:spcBef>
                <a:spcPts val="24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«Ловец</a:t>
            </a:r>
            <a:r>
              <a:rPr dirty="0" sz="3600" spc="5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снов»</a:t>
            </a:r>
            <a:r>
              <a:rPr dirty="0" sz="3600" spc="56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Autodesk</a:t>
            </a:r>
            <a:r>
              <a:rPr dirty="0" sz="3600" spc="5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позволяет</a:t>
            </a:r>
            <a:r>
              <a:rPr dirty="0" sz="3600" spc="5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дизайнерам</a:t>
            </a:r>
            <a:r>
              <a:rPr dirty="0" sz="3600" spc="5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вводить</a:t>
            </a:r>
            <a:r>
              <a:rPr dirty="0" sz="3600" spc="55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цели</a:t>
            </a:r>
            <a:r>
              <a:rPr dirty="0" sz="3600" spc="5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проектирования,</a:t>
            </a:r>
            <a:r>
              <a:rPr dirty="0" sz="3600" spc="56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включая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функциональные</a:t>
            </a:r>
            <a:r>
              <a:rPr dirty="0" sz="3600" spc="20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требования,</a:t>
            </a:r>
            <a:r>
              <a:rPr dirty="0" sz="3600" spc="2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материалы,</a:t>
            </a:r>
            <a:r>
              <a:rPr dirty="0" sz="36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метод</a:t>
            </a:r>
            <a:r>
              <a:rPr dirty="0" sz="3600" spc="2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производства,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критерии</a:t>
            </a:r>
            <a:r>
              <a:rPr dirty="0" sz="3600" spc="22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производительности</a:t>
            </a:r>
            <a:r>
              <a:rPr dirty="0" sz="3600" spc="21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50">
                <a:solidFill>
                  <a:srgbClr val="080808"/>
                </a:solidFill>
                <a:latin typeface="Times New Roman"/>
                <a:cs typeface="Times New Roman"/>
              </a:rPr>
              <a:t>и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ограничения</a:t>
            </a:r>
            <a:r>
              <a:rPr dirty="0" sz="3600" spc="7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по</a:t>
            </a:r>
            <a:r>
              <a:rPr dirty="0" sz="3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стоимости.</a:t>
            </a:r>
            <a:r>
              <a:rPr dirty="0" sz="3600" spc="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Затем</a:t>
            </a:r>
            <a:r>
              <a:rPr dirty="0" sz="3600" spc="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система</a:t>
            </a:r>
            <a:r>
              <a:rPr dirty="0" sz="3600" spc="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оценивает</a:t>
            </a:r>
            <a:r>
              <a:rPr dirty="0" sz="3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85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представляет</a:t>
            </a:r>
            <a:r>
              <a:rPr dirty="0" sz="3600" spc="8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огромное</a:t>
            </a:r>
            <a:r>
              <a:rPr dirty="0" sz="3600" spc="90">
                <a:solidFill>
                  <a:srgbClr val="080808"/>
                </a:solidFill>
                <a:latin typeface="Times New Roman"/>
                <a:cs typeface="Times New Roman"/>
              </a:rPr>
              <a:t>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количество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проектов,</a:t>
            </a:r>
            <a:r>
              <a:rPr dirty="0" sz="3600" spc="-1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удовлетворяющих</a:t>
            </a:r>
            <a:r>
              <a:rPr dirty="0" sz="3600" spc="-1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требованиям,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которые</a:t>
            </a:r>
            <a:r>
              <a:rPr dirty="0" sz="36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могут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быть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изменены</a:t>
            </a:r>
            <a:r>
              <a:rPr dirty="0" sz="3600" spc="-1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доработаны.</a:t>
            </a:r>
            <a:endParaRPr sz="3600">
              <a:latin typeface="Times New Roman"/>
              <a:cs typeface="Times New Roman"/>
            </a:endParaRPr>
          </a:p>
          <a:p>
            <a:pPr algn="just" marL="12700" marR="9312275">
              <a:lnSpc>
                <a:spcPts val="4150"/>
              </a:lnSpc>
              <a:spcBef>
                <a:spcPts val="4085"/>
              </a:spcBef>
            </a:pP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GM</a:t>
            </a:r>
            <a:r>
              <a:rPr dirty="0" sz="3600" spc="65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670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сотрудничестве</a:t>
            </a:r>
            <a:r>
              <a:rPr dirty="0" sz="3600" spc="66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</a:t>
            </a:r>
            <a:r>
              <a:rPr dirty="0" sz="3600" spc="665">
                <a:solidFill>
                  <a:srgbClr val="080808"/>
                </a:solidFill>
                <a:latin typeface="Times New Roman"/>
                <a:cs typeface="Times New Roman"/>
              </a:rPr>
              <a:t> 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инструментами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генеративного</a:t>
            </a:r>
            <a:r>
              <a:rPr dirty="0" sz="3600" spc="475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дизайна</a:t>
            </a:r>
            <a:r>
              <a:rPr dirty="0" sz="3600" spc="480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AutoDesk</a:t>
            </a:r>
            <a:r>
              <a:rPr dirty="0" sz="3600" spc="484">
                <a:solidFill>
                  <a:srgbClr val="080808"/>
                </a:solidFill>
                <a:latin typeface="Times New Roman"/>
                <a:cs typeface="Times New Roman"/>
              </a:rPr>
              <a:t>   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создал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кронштейн</a:t>
            </a:r>
            <a:r>
              <a:rPr dirty="0" sz="3600" spc="-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сиденья, который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был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легче,</a:t>
            </a:r>
            <a:r>
              <a:rPr dirty="0" sz="3600" spc="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прочнее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и</a:t>
            </a:r>
            <a:r>
              <a:rPr dirty="0" sz="3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объединил</a:t>
            </a:r>
            <a:r>
              <a:rPr dirty="0" sz="3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несколько</a:t>
            </a:r>
            <a:r>
              <a:rPr dirty="0" sz="36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частей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в</a:t>
            </a:r>
            <a:r>
              <a:rPr dirty="0" sz="36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один</a:t>
            </a:r>
            <a:r>
              <a:rPr dirty="0" sz="36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компонент, </a:t>
            </a:r>
            <a:r>
              <a:rPr dirty="0" sz="3600" spc="-20">
                <a:solidFill>
                  <a:srgbClr val="080808"/>
                </a:solidFill>
                <a:latin typeface="Times New Roman"/>
                <a:cs typeface="Times New Roman"/>
              </a:rPr>
              <a:t>напечатанный</a:t>
            </a:r>
            <a:r>
              <a:rPr dirty="0" sz="36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80808"/>
                </a:solidFill>
                <a:latin typeface="Times New Roman"/>
                <a:cs typeface="Times New Roman"/>
              </a:rPr>
              <a:t>на</a:t>
            </a:r>
            <a:r>
              <a:rPr dirty="0" sz="36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600" spc="-30">
                <a:solidFill>
                  <a:srgbClr val="080808"/>
                </a:solidFill>
                <a:latin typeface="Times New Roman"/>
                <a:cs typeface="Times New Roman"/>
              </a:rPr>
              <a:t>3D-</a:t>
            </a:r>
            <a:r>
              <a:rPr dirty="0" sz="3600" spc="-10">
                <a:solidFill>
                  <a:srgbClr val="080808"/>
                </a:solidFill>
                <a:latin typeface="Times New Roman"/>
                <a:cs typeface="Times New Roman"/>
              </a:rPr>
              <a:t>принтере.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761" y="761"/>
            <a:ext cx="20102830" cy="14394180"/>
            <a:chOff x="761" y="761"/>
            <a:chExt cx="20102830" cy="14394180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8" y="187451"/>
              <a:ext cx="19877532" cy="1416100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61" y="761"/>
              <a:ext cx="20102830" cy="14394180"/>
            </a:xfrm>
            <a:custGeom>
              <a:avLst/>
              <a:gdLst/>
              <a:ahLst/>
              <a:cxnLst/>
              <a:rect l="l" t="t" r="r" b="b"/>
              <a:pathLst>
                <a:path w="20102830" h="14394180">
                  <a:moveTo>
                    <a:pt x="0" y="0"/>
                  </a:moveTo>
                  <a:lnTo>
                    <a:pt x="20102576" y="0"/>
                  </a:lnTo>
                  <a:lnTo>
                    <a:pt x="20102576" y="14393926"/>
                  </a:lnTo>
                  <a:lnTo>
                    <a:pt x="0" y="14393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7610" y="208521"/>
            <a:ext cx="18974435" cy="1180655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just" marL="12700" marR="5080">
              <a:lnSpc>
                <a:spcPts val="3690"/>
              </a:lnSpc>
              <a:spcBef>
                <a:spcPts val="350"/>
              </a:spcBef>
            </a:pPr>
            <a:r>
              <a:rPr dirty="0" sz="3200">
                <a:latin typeface="Times New Roman"/>
                <a:cs typeface="Times New Roman"/>
              </a:rPr>
              <a:t>Осындай</a:t>
            </a:r>
            <a:r>
              <a:rPr dirty="0" sz="3200" spc="3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жаңа</a:t>
            </a:r>
            <a:r>
              <a:rPr dirty="0" sz="3200" spc="3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құралдар</a:t>
            </a:r>
            <a:r>
              <a:rPr dirty="0" sz="3200" spc="3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біздің</a:t>
            </a:r>
            <a:r>
              <a:rPr dirty="0" sz="3200" spc="3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шығармашылық</a:t>
            </a:r>
            <a:r>
              <a:rPr dirty="0" sz="3200" spc="3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әлеуетімізді</a:t>
            </a:r>
            <a:r>
              <a:rPr dirty="0" sz="3200" spc="3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кеңейткенде</a:t>
            </a:r>
            <a:r>
              <a:rPr dirty="0" sz="3200" spc="3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келесі</a:t>
            </a:r>
            <a:r>
              <a:rPr dirty="0" sz="3200" spc="3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100</a:t>
            </a:r>
            <a:r>
              <a:rPr dirty="0" sz="3200" spc="3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жыл</a:t>
            </a:r>
            <a:r>
              <a:rPr dirty="0" sz="3200" spc="3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қандай</a:t>
            </a:r>
            <a:r>
              <a:rPr dirty="0" sz="3200" spc="37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болады? </a:t>
            </a:r>
            <a:r>
              <a:rPr dirty="0" sz="3200" spc="125">
                <a:latin typeface="Times New Roman"/>
                <a:cs typeface="Times New Roman"/>
              </a:rPr>
              <a:t>Генеративті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бағдарламалық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20">
                <a:latin typeface="Times New Roman"/>
                <a:cs typeface="Times New Roman"/>
              </a:rPr>
              <a:t>қамтамасыз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90">
                <a:latin typeface="Times New Roman"/>
                <a:cs typeface="Times New Roman"/>
              </a:rPr>
              <a:t>ету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05">
                <a:latin typeface="Times New Roman"/>
                <a:cs typeface="Times New Roman"/>
              </a:rPr>
              <a:t>ұзақ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мерзімді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перспективада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өнердің,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дизайнның</a:t>
            </a:r>
            <a:r>
              <a:rPr dirty="0" sz="3200" spc="315">
                <a:latin typeface="Times New Roman"/>
                <a:cs typeface="Times New Roman"/>
              </a:rPr>
              <a:t> </a:t>
            </a:r>
            <a:r>
              <a:rPr dirty="0" sz="3200" spc="85">
                <a:latin typeface="Times New Roman"/>
                <a:cs typeface="Times New Roman"/>
              </a:rPr>
              <a:t>және </a:t>
            </a:r>
            <a:r>
              <a:rPr dirty="0" sz="3200">
                <a:latin typeface="Times New Roman"/>
                <a:cs typeface="Times New Roman"/>
              </a:rPr>
              <a:t>сәулеттің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жаңа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түрлерін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жасауға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көмектеседі.</a:t>
            </a:r>
            <a:endParaRPr sz="3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679"/>
              </a:lnSpc>
              <a:spcBef>
                <a:spcPts val="254"/>
              </a:spcBef>
            </a:pPr>
            <a:r>
              <a:rPr dirty="0" sz="3200" spc="55">
                <a:latin typeface="Times New Roman"/>
                <a:cs typeface="Times New Roman"/>
              </a:rPr>
              <a:t>Өзіңіздің</a:t>
            </a:r>
            <a:r>
              <a:rPr dirty="0" sz="3200" spc="1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жеке</a:t>
            </a:r>
            <a:r>
              <a:rPr dirty="0" sz="3200" spc="175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алгоритмдік</a:t>
            </a:r>
            <a:r>
              <a:rPr dirty="0" sz="3200" spc="175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өнеріңізді</a:t>
            </a:r>
            <a:r>
              <a:rPr dirty="0" sz="3200" spc="175">
                <a:latin typeface="Times New Roman"/>
                <a:cs typeface="Times New Roman"/>
              </a:rPr>
              <a:t> </a:t>
            </a:r>
            <a:r>
              <a:rPr dirty="0" sz="3200" spc="45">
                <a:latin typeface="Times New Roman"/>
                <a:cs typeface="Times New Roman"/>
              </a:rPr>
              <a:t>жасауға</a:t>
            </a:r>
            <a:r>
              <a:rPr dirty="0" sz="3200" spc="175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кірісуді</a:t>
            </a:r>
            <a:r>
              <a:rPr dirty="0" sz="3200" spc="180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жеңілдететін</a:t>
            </a:r>
            <a:r>
              <a:rPr dirty="0" sz="3200" spc="180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көптеген</a:t>
            </a:r>
            <a:r>
              <a:rPr dirty="0" sz="3200" spc="185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құралдар,</a:t>
            </a:r>
            <a:r>
              <a:rPr dirty="0" sz="3200" spc="185">
                <a:latin typeface="Times New Roman"/>
                <a:cs typeface="Times New Roman"/>
              </a:rPr>
              <a:t> </a:t>
            </a:r>
            <a:r>
              <a:rPr dirty="0" sz="3200" spc="45">
                <a:latin typeface="Times New Roman"/>
                <a:cs typeface="Times New Roman"/>
              </a:rPr>
              <a:t>бағдарламалар, </a:t>
            </a:r>
            <a:r>
              <a:rPr dirty="0" sz="3200">
                <a:latin typeface="Times New Roman"/>
                <a:cs typeface="Times New Roman"/>
              </a:rPr>
              <a:t>шеңберлер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тілдер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 spc="-20">
                <a:latin typeface="Times New Roman"/>
                <a:cs typeface="Times New Roman"/>
              </a:rPr>
              <a:t>бар.</a:t>
            </a:r>
            <a:endParaRPr sz="3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679"/>
              </a:lnSpc>
              <a:spcBef>
                <a:spcPts val="270"/>
              </a:spcBef>
            </a:pPr>
            <a:r>
              <a:rPr dirty="0" sz="3200" spc="70">
                <a:latin typeface="Times New Roman"/>
                <a:cs typeface="Times New Roman"/>
              </a:rPr>
              <a:t>Өңдеу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225">
                <a:latin typeface="Times New Roman"/>
                <a:cs typeface="Times New Roman"/>
              </a:rPr>
              <a:t> </a:t>
            </a:r>
            <a:r>
              <a:rPr dirty="0" sz="3200" spc="80">
                <a:latin typeface="Times New Roman"/>
                <a:cs typeface="Times New Roman"/>
              </a:rPr>
              <a:t>біздің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80">
                <a:latin typeface="Times New Roman"/>
                <a:cs typeface="Times New Roman"/>
              </a:rPr>
              <a:t>серіктестер</a:t>
            </a:r>
            <a:r>
              <a:rPr dirty="0" sz="3200" spc="225">
                <a:latin typeface="Times New Roman"/>
                <a:cs typeface="Times New Roman"/>
              </a:rPr>
              <a:t> </a:t>
            </a:r>
            <a:r>
              <a:rPr dirty="0" sz="3200" spc="80">
                <a:latin typeface="Times New Roman"/>
                <a:cs typeface="Times New Roman"/>
              </a:rPr>
              <a:t>таңдауы.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60">
                <a:latin typeface="Times New Roman"/>
                <a:cs typeface="Times New Roman"/>
              </a:rPr>
              <a:t>Бұл</a:t>
            </a:r>
            <a:r>
              <a:rPr dirty="0" sz="3200" spc="225">
                <a:latin typeface="Times New Roman"/>
                <a:cs typeface="Times New Roman"/>
              </a:rPr>
              <a:t> </a:t>
            </a:r>
            <a:r>
              <a:rPr dirty="0" sz="3200" spc="75">
                <a:latin typeface="Times New Roman"/>
                <a:cs typeface="Times New Roman"/>
              </a:rPr>
              <a:t>кодқа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85">
                <a:latin typeface="Times New Roman"/>
                <a:cs typeface="Times New Roman"/>
              </a:rPr>
              <a:t>негізделген</a:t>
            </a:r>
            <a:r>
              <a:rPr dirty="0" sz="3200" spc="225">
                <a:latin typeface="Times New Roman"/>
                <a:cs typeface="Times New Roman"/>
              </a:rPr>
              <a:t> </a:t>
            </a:r>
            <a:r>
              <a:rPr dirty="0" sz="3200" spc="70">
                <a:latin typeface="Times New Roman"/>
                <a:cs typeface="Times New Roman"/>
              </a:rPr>
              <a:t>өнер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75">
                <a:latin typeface="Times New Roman"/>
                <a:cs typeface="Times New Roman"/>
              </a:rPr>
              <a:t>үшін</a:t>
            </a:r>
            <a:r>
              <a:rPr dirty="0" sz="3200" spc="225">
                <a:latin typeface="Times New Roman"/>
                <a:cs typeface="Times New Roman"/>
              </a:rPr>
              <a:t> </a:t>
            </a:r>
            <a:r>
              <a:rPr dirty="0" sz="3200" spc="80">
                <a:latin typeface="Times New Roman"/>
                <a:cs typeface="Times New Roman"/>
              </a:rPr>
              <a:t>қуатты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80">
                <a:latin typeface="Times New Roman"/>
                <a:cs typeface="Times New Roman"/>
              </a:rPr>
              <a:t>бағдарламалау</a:t>
            </a:r>
            <a:r>
              <a:rPr dirty="0" sz="3200" spc="225">
                <a:latin typeface="Times New Roman"/>
                <a:cs typeface="Times New Roman"/>
              </a:rPr>
              <a:t> </a:t>
            </a:r>
            <a:r>
              <a:rPr dirty="0" sz="3200" spc="70">
                <a:latin typeface="Times New Roman"/>
                <a:cs typeface="Times New Roman"/>
              </a:rPr>
              <a:t>тілі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45">
                <a:latin typeface="Times New Roman"/>
                <a:cs typeface="Times New Roman"/>
              </a:rPr>
              <a:t>және </a:t>
            </a:r>
            <a:r>
              <a:rPr dirty="0" sz="3200">
                <a:latin typeface="Times New Roman"/>
                <a:cs typeface="Times New Roman"/>
              </a:rPr>
              <a:t>әзірлеу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ортасы.</a:t>
            </a:r>
            <a:endParaRPr sz="3200">
              <a:latin typeface="Times New Roman"/>
              <a:cs typeface="Times New Roman"/>
            </a:endParaRPr>
          </a:p>
          <a:p>
            <a:pPr marL="12700" marR="3331210">
              <a:lnSpc>
                <a:spcPts val="3950"/>
              </a:lnSpc>
              <a:spcBef>
                <a:spcPts val="55"/>
              </a:spcBef>
            </a:pPr>
            <a:r>
              <a:rPr dirty="0" sz="3200">
                <a:latin typeface="Times New Roman"/>
                <a:cs typeface="Times New Roman"/>
              </a:rPr>
              <a:t>openFrameworks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Генеративтіге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танымал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C++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құралдар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жинағы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алгоритмдік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өнер.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ts val="3790"/>
              </a:lnSpc>
            </a:pPr>
            <a:r>
              <a:rPr dirty="0" sz="3200">
                <a:latin typeface="Times New Roman"/>
                <a:cs typeface="Times New Roman"/>
              </a:rPr>
              <a:t>Cinder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Шығармашылық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кодтауға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C++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кітапханасы.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imes New Roman"/>
                <a:cs typeface="Times New Roman"/>
              </a:rPr>
              <a:t>C4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Генеративті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өнерге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iOS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негізі.</a:t>
            </a:r>
            <a:endParaRPr sz="3200">
              <a:latin typeface="Times New Roman"/>
              <a:cs typeface="Times New Roman"/>
            </a:endParaRPr>
          </a:p>
          <a:p>
            <a:pPr marL="12700" marR="2481580">
              <a:lnSpc>
                <a:spcPct val="102699"/>
              </a:lnSpc>
            </a:pPr>
            <a:r>
              <a:rPr dirty="0" sz="3200">
                <a:latin typeface="Times New Roman"/>
                <a:cs typeface="Times New Roman"/>
              </a:rPr>
              <a:t>Unity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Өнерді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құруға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ауқымды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қондырғыларға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көмектесетін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қуатты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қозғалтқышы. </a:t>
            </a:r>
            <a:r>
              <a:rPr dirty="0" sz="3200">
                <a:latin typeface="Times New Roman"/>
                <a:cs typeface="Times New Roman"/>
              </a:rPr>
              <a:t>PlayCanvas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нақты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уақытта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жұмыс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істейтін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бірлескен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WebGL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қозғалтқышы.</a:t>
            </a:r>
            <a:endParaRPr sz="3200">
              <a:latin typeface="Times New Roman"/>
              <a:cs typeface="Times New Roman"/>
            </a:endParaRPr>
          </a:p>
          <a:p>
            <a:pPr marL="12700" marR="5135245">
              <a:lnSpc>
                <a:spcPct val="102699"/>
              </a:lnSpc>
            </a:pPr>
            <a:r>
              <a:rPr dirty="0" sz="3200">
                <a:latin typeface="Times New Roman"/>
                <a:cs typeface="Times New Roman"/>
              </a:rPr>
              <a:t>hg_sdf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Қол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қойылған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қашықтық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функцияларына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GLSL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кітапханасы. </a:t>
            </a:r>
            <a:r>
              <a:rPr dirty="0" sz="3200">
                <a:latin typeface="Times New Roman"/>
                <a:cs typeface="Times New Roman"/>
              </a:rPr>
              <a:t>HYPE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минималды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кодпен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ауыр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жүкті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көп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көтеретін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сабақтар</a:t>
            </a:r>
            <a:r>
              <a:rPr dirty="0" sz="3200" spc="-4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жиынтығы. </a:t>
            </a:r>
            <a:r>
              <a:rPr dirty="0" sz="3200">
                <a:latin typeface="Times New Roman"/>
                <a:cs typeface="Times New Roman"/>
              </a:rPr>
              <a:t>nannou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Rust-</a:t>
            </a:r>
            <a:r>
              <a:rPr dirty="0" sz="3200">
                <a:latin typeface="Times New Roman"/>
                <a:cs typeface="Times New Roman"/>
              </a:rPr>
              <a:t>те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шығармашылық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кодтауға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негіз.</a:t>
            </a:r>
            <a:endParaRPr sz="3200">
              <a:latin typeface="Times New Roman"/>
              <a:cs typeface="Times New Roman"/>
            </a:endParaRPr>
          </a:p>
          <a:p>
            <a:pPr marL="12700" marR="4740275">
              <a:lnSpc>
                <a:spcPct val="102699"/>
              </a:lnSpc>
            </a:pPr>
            <a:r>
              <a:rPr dirty="0" sz="3200">
                <a:latin typeface="Times New Roman"/>
                <a:cs typeface="Times New Roman"/>
              </a:rPr>
              <a:t>thi.ng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Clojure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ClojureScript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дизайн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құралдарының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жинағы. </a:t>
            </a:r>
            <a:r>
              <a:rPr dirty="0" sz="3200">
                <a:latin typeface="Times New Roman"/>
                <a:cs typeface="Times New Roman"/>
              </a:rPr>
              <a:t>PixelKit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тірі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графикаға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4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Swift</a:t>
            </a:r>
            <a:r>
              <a:rPr dirty="0" sz="3200" spc="-5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негізі.</a:t>
            </a:r>
            <a:endParaRPr sz="3200">
              <a:latin typeface="Times New Roman"/>
              <a:cs typeface="Times New Roman"/>
            </a:endParaRPr>
          </a:p>
          <a:p>
            <a:pPr marL="12700" marR="4592955">
              <a:lnSpc>
                <a:spcPct val="102699"/>
              </a:lnSpc>
              <a:spcBef>
                <a:spcPts val="5"/>
              </a:spcBef>
            </a:pPr>
            <a:r>
              <a:rPr dirty="0" sz="3200">
                <a:latin typeface="Times New Roman"/>
                <a:cs typeface="Times New Roman"/>
              </a:rPr>
              <a:t>OPENRNDR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Генеративті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өнерге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ашық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бастапқы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Котлин</a:t>
            </a:r>
            <a:r>
              <a:rPr dirty="0" sz="3200" spc="-5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кітапханасы. </a:t>
            </a:r>
            <a:r>
              <a:rPr dirty="0" sz="3200">
                <a:latin typeface="Times New Roman"/>
                <a:cs typeface="Times New Roman"/>
              </a:rPr>
              <a:t>Phaser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Canvas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WebGL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қолданатын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ойындарға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арналған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HTML5</a:t>
            </a:r>
            <a:r>
              <a:rPr dirty="0" sz="3200" spc="-60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құрылымы.</a:t>
            </a:r>
            <a:endParaRPr sz="3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3690"/>
              </a:lnSpc>
              <a:spcBef>
                <a:spcPts val="340"/>
              </a:spcBef>
            </a:pPr>
            <a:r>
              <a:rPr dirty="0" sz="3200" spc="145">
                <a:latin typeface="Times New Roman"/>
                <a:cs typeface="Times New Roman"/>
              </a:rPr>
              <a:t>Canvas-</a:t>
            </a:r>
            <a:r>
              <a:rPr dirty="0" sz="3200" spc="120">
                <a:latin typeface="Times New Roman"/>
                <a:cs typeface="Times New Roman"/>
              </a:rPr>
              <a:t>sketch</a:t>
            </a:r>
            <a:r>
              <a:rPr dirty="0" sz="3200" spc="34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–</a:t>
            </a:r>
            <a:r>
              <a:rPr dirty="0" sz="3200" spc="340">
                <a:latin typeface="Times New Roman"/>
                <a:cs typeface="Times New Roman"/>
              </a:rPr>
              <a:t> </a:t>
            </a:r>
            <a:r>
              <a:rPr dirty="0" sz="3200" spc="130">
                <a:latin typeface="Times New Roman"/>
                <a:cs typeface="Times New Roman"/>
              </a:rPr>
              <a:t>JavaScript</a:t>
            </a:r>
            <a:r>
              <a:rPr dirty="0" sz="3200" spc="345">
                <a:latin typeface="Times New Roman"/>
                <a:cs typeface="Times New Roman"/>
              </a:rPr>
              <a:t> </a:t>
            </a:r>
            <a:r>
              <a:rPr dirty="0" sz="3200" spc="105">
                <a:latin typeface="Times New Roman"/>
                <a:cs typeface="Times New Roman"/>
              </a:rPr>
              <a:t>және</a:t>
            </a:r>
            <a:r>
              <a:rPr dirty="0" sz="3200" spc="340">
                <a:latin typeface="Times New Roman"/>
                <a:cs typeface="Times New Roman"/>
              </a:rPr>
              <a:t> </a:t>
            </a:r>
            <a:r>
              <a:rPr dirty="0" sz="3200" spc="135">
                <a:latin typeface="Times New Roman"/>
                <a:cs typeface="Times New Roman"/>
              </a:rPr>
              <a:t>браузеріңізде</a:t>
            </a:r>
            <a:r>
              <a:rPr dirty="0" sz="3200" spc="340">
                <a:latin typeface="Times New Roman"/>
                <a:cs typeface="Times New Roman"/>
              </a:rPr>
              <a:t> </a:t>
            </a:r>
            <a:r>
              <a:rPr dirty="0" sz="3200" spc="140">
                <a:latin typeface="Times New Roman"/>
                <a:cs typeface="Times New Roman"/>
              </a:rPr>
              <a:t>иллюстрацияларды</a:t>
            </a:r>
            <a:r>
              <a:rPr dirty="0" sz="3200" spc="35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жасауға</a:t>
            </a:r>
            <a:r>
              <a:rPr dirty="0" sz="3200" spc="350">
                <a:latin typeface="Times New Roman"/>
                <a:cs typeface="Times New Roman"/>
              </a:rPr>
              <a:t> </a:t>
            </a:r>
            <a:r>
              <a:rPr dirty="0" sz="3200" spc="130">
                <a:latin typeface="Times New Roman"/>
                <a:cs typeface="Times New Roman"/>
              </a:rPr>
              <a:t>арналған</a:t>
            </a:r>
            <a:r>
              <a:rPr dirty="0" sz="3200" spc="350">
                <a:latin typeface="Times New Roman"/>
                <a:cs typeface="Times New Roman"/>
              </a:rPr>
              <a:t> </a:t>
            </a:r>
            <a:r>
              <a:rPr dirty="0" sz="3200" spc="120">
                <a:latin typeface="Times New Roman"/>
                <a:cs typeface="Times New Roman"/>
              </a:rPr>
              <a:t>HTML5</a:t>
            </a:r>
            <a:r>
              <a:rPr dirty="0" sz="3200" spc="355">
                <a:latin typeface="Times New Roman"/>
                <a:cs typeface="Times New Roman"/>
              </a:rPr>
              <a:t> </a:t>
            </a:r>
            <a:r>
              <a:rPr dirty="0" sz="3200" spc="125">
                <a:latin typeface="Times New Roman"/>
                <a:cs typeface="Times New Roman"/>
              </a:rPr>
              <a:t>негізі. </a:t>
            </a:r>
            <a:r>
              <a:rPr dirty="0" sz="3200">
                <a:latin typeface="Times New Roman"/>
                <a:cs typeface="Times New Roman"/>
              </a:rPr>
              <a:t>Генеративті</a:t>
            </a:r>
            <a:r>
              <a:rPr dirty="0" sz="3200" spc="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өнер</a:t>
            </a:r>
            <a:r>
              <a:rPr dirty="0" sz="3200" spc="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жылдам</a:t>
            </a:r>
            <a:r>
              <a:rPr dirty="0" sz="3200" spc="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көрсету</a:t>
            </a:r>
            <a:r>
              <a:rPr dirty="0" sz="3200" spc="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үшін</a:t>
            </a:r>
            <a:r>
              <a:rPr dirty="0" sz="3200" spc="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көп</a:t>
            </a:r>
            <a:r>
              <a:rPr dirty="0" sz="3200" spc="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есептеу</a:t>
            </a:r>
            <a:r>
              <a:rPr dirty="0" sz="3200" spc="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қуатын</a:t>
            </a:r>
            <a:r>
              <a:rPr dirty="0" sz="3200" spc="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қажет</a:t>
            </a:r>
            <a:r>
              <a:rPr dirty="0" sz="3200" spc="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етуі</a:t>
            </a:r>
            <a:r>
              <a:rPr dirty="0" sz="3200" spc="9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мүмкін.</a:t>
            </a:r>
            <a:r>
              <a:rPr dirty="0" sz="3200" spc="9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Дэниел</a:t>
            </a:r>
            <a:r>
              <a:rPr dirty="0" sz="3200" spc="10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Шиффманның</a:t>
            </a:r>
            <a:r>
              <a:rPr dirty="0" sz="3200" spc="100">
                <a:latin typeface="Times New Roman"/>
                <a:cs typeface="Times New Roman"/>
              </a:rPr>
              <a:t> </a:t>
            </a:r>
            <a:r>
              <a:rPr dirty="0" sz="3200" spc="-20">
                <a:latin typeface="Times New Roman"/>
                <a:cs typeface="Times New Roman"/>
              </a:rPr>
              <a:t>«Код </a:t>
            </a:r>
            <a:r>
              <a:rPr dirty="0" sz="3200" spc="55">
                <a:latin typeface="Times New Roman"/>
                <a:cs typeface="Times New Roman"/>
              </a:rPr>
              <a:t>табиғаты»</a:t>
            </a:r>
            <a:r>
              <a:rPr dirty="0" sz="3200" spc="204">
                <a:latin typeface="Times New Roman"/>
                <a:cs typeface="Times New Roman"/>
              </a:rPr>
              <a:t> </a:t>
            </a:r>
            <a:r>
              <a:rPr dirty="0" sz="3200" spc="50">
                <a:latin typeface="Times New Roman"/>
                <a:cs typeface="Times New Roman"/>
              </a:rPr>
              <a:t>нұсқаулығы</a:t>
            </a:r>
            <a:r>
              <a:rPr dirty="0" sz="3200" spc="21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нақты</a:t>
            </a:r>
            <a:r>
              <a:rPr dirty="0" sz="3200" spc="210">
                <a:latin typeface="Times New Roman"/>
                <a:cs typeface="Times New Roman"/>
              </a:rPr>
              <a:t> </a:t>
            </a:r>
            <a:r>
              <a:rPr dirty="0" sz="3200" spc="50">
                <a:latin typeface="Times New Roman"/>
                <a:cs typeface="Times New Roman"/>
              </a:rPr>
              <a:t>мысалдарды,</a:t>
            </a:r>
            <a:r>
              <a:rPr dirty="0" sz="3200" spc="21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нақты</a:t>
            </a:r>
            <a:r>
              <a:rPr dirty="0" sz="3200" spc="210">
                <a:latin typeface="Times New Roman"/>
                <a:cs typeface="Times New Roman"/>
              </a:rPr>
              <a:t> </a:t>
            </a:r>
            <a:r>
              <a:rPr dirty="0" sz="3200" spc="50">
                <a:latin typeface="Times New Roman"/>
                <a:cs typeface="Times New Roman"/>
              </a:rPr>
              <a:t>қадамдық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60">
                <a:latin typeface="Times New Roman"/>
                <a:cs typeface="Times New Roman"/>
              </a:rPr>
              <a:t>оқулықтарды,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55">
                <a:latin typeface="Times New Roman"/>
                <a:cs typeface="Times New Roman"/>
              </a:rPr>
              <a:t>жаңартылған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45">
                <a:latin typeface="Times New Roman"/>
                <a:cs typeface="Times New Roman"/>
              </a:rPr>
              <a:t>код</a:t>
            </a:r>
            <a:r>
              <a:rPr dirty="0" sz="3200" spc="220">
                <a:latin typeface="Times New Roman"/>
                <a:cs typeface="Times New Roman"/>
              </a:rPr>
              <a:t> </a:t>
            </a:r>
            <a:r>
              <a:rPr dirty="0" sz="3200" spc="50">
                <a:latin typeface="Times New Roman"/>
                <a:cs typeface="Times New Roman"/>
              </a:rPr>
              <a:t>үзінділерін </a:t>
            </a:r>
            <a:r>
              <a:rPr dirty="0" sz="3200">
                <a:latin typeface="Times New Roman"/>
                <a:cs typeface="Times New Roman"/>
              </a:rPr>
              <a:t>және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жеке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генеративті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өнерді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қалай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жасауға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болатыны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туралы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жаңа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идеяларды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 spc="-10">
                <a:latin typeface="Times New Roman"/>
                <a:cs typeface="Times New Roman"/>
              </a:rPr>
              <a:t>ұсынады.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latin typeface="Arial"/>
                <a:cs typeface="Arial"/>
              </a:rPr>
              <a:t>Генерациялық</a:t>
            </a:r>
            <a:r>
              <a:rPr dirty="0" spc="-29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құралдар</a:t>
            </a:r>
            <a:r>
              <a:rPr dirty="0" spc="-29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дегеніміз</a:t>
            </a:r>
            <a:r>
              <a:rPr dirty="0" spc="-295">
                <a:latin typeface="Arial"/>
                <a:cs typeface="Arial"/>
              </a:rPr>
              <a:t> </a:t>
            </a:r>
            <a:r>
              <a:rPr dirty="0" spc="-25">
                <a:latin typeface="Arial"/>
                <a:cs typeface="Arial"/>
              </a:rPr>
              <a:t>не?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0026" y="1623161"/>
            <a:ext cx="19201130" cy="1063307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algn="just" marL="238125" marR="5080" indent="-226060">
              <a:lnSpc>
                <a:spcPts val="2530"/>
              </a:lnSpc>
              <a:spcBef>
                <a:spcPts val="270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Көмекші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жүйелер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дағдылардың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кең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ауқымын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қол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жетімді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етеді.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Арнайы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дағдылары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жоқ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адамдар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жаңа </a:t>
            </a:r>
            <a:r>
              <a:rPr dirty="0" sz="2200">
                <a:latin typeface="Times New Roman"/>
                <a:cs typeface="Times New Roman"/>
              </a:rPr>
              <a:t>мүмкіндіктерге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ие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болады,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ұмтылушы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суретшілерге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мүмкіндік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береді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жаңа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жұмысқа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кіруге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кедергіні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азайтады.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Мысалы,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HumOn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Humtap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сияқты </a:t>
            </a:r>
            <a:r>
              <a:rPr dirty="0" sz="2200">
                <a:latin typeface="Times New Roman"/>
                <a:cs typeface="Times New Roman"/>
              </a:rPr>
              <a:t>қолданбалар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музыкант</a:t>
            </a:r>
            <a:r>
              <a:rPr dirty="0" sz="2200" spc="1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емес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адамдарға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смартфондарына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ызылдап,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олардан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әндерді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жылдам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жасауға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мүмкіндік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береді.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Осы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1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басқа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көптеген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ән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жазу </a:t>
            </a:r>
            <a:r>
              <a:rPr dirty="0" sz="2200">
                <a:latin typeface="Times New Roman"/>
                <a:cs typeface="Times New Roman"/>
              </a:rPr>
              <a:t>көмекшілері,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соның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ішінде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Jukedeck,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Ampere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Music,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Iva,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Melodrive,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Amadeus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Code,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Alicia,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Mubert,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Endel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Humming,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Instagram</a:t>
            </a:r>
            <a:r>
              <a:rPr dirty="0" sz="2200" spc="1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жүздеген</a:t>
            </a:r>
            <a:r>
              <a:rPr dirty="0" sz="2200" spc="1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миллион</a:t>
            </a:r>
            <a:r>
              <a:rPr dirty="0" sz="2200" spc="18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емес </a:t>
            </a:r>
            <a:r>
              <a:rPr dirty="0" sz="2200">
                <a:latin typeface="Times New Roman"/>
                <a:cs typeface="Times New Roman"/>
              </a:rPr>
              <a:t>фотографтар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үшін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фотосуретті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ашқан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сияқты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кез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келген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адамға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жасауды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жеңілдетеді.</a:t>
            </a:r>
            <a:endParaRPr sz="2200">
              <a:latin typeface="Times New Roman"/>
              <a:cs typeface="Times New Roman"/>
            </a:endParaRPr>
          </a:p>
          <a:p>
            <a:pPr algn="just"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Ашық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бастапқы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бағдарламалық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құрал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интернетке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қосылымы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бар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кез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келген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адамға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құралдар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жинағын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тегін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кеңейтуге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мүмкіндік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береді.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Бұл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құнының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төмен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екенін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білдіреді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-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барлығына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пайдалы.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Мысалы,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openFrameworks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-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ашық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бастапқы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C++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құралдар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жинағы</a:t>
            </a:r>
            <a:endParaRPr sz="2200">
              <a:latin typeface="Times New Roman"/>
              <a:cs typeface="Times New Roman"/>
            </a:endParaRPr>
          </a:p>
          <a:p>
            <a:pPr algn="just"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кодтауға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арналған,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ал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Magenta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-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өнер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мен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музыкада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машиналық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оқытуға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бағытталған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зерттеу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жобасы.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Ашық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бастапқы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деректер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жинақтары </a:t>
            </a:r>
            <a:r>
              <a:rPr dirty="0" sz="2200">
                <a:latin typeface="Times New Roman"/>
                <a:cs typeface="Times New Roman"/>
              </a:rPr>
              <a:t>есептеуші</a:t>
            </a:r>
            <a:r>
              <a:rPr dirty="0" sz="2200" spc="2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суретшілерге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жаңа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жұмыстарды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немесе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құралдарды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</a:t>
            </a:r>
            <a:r>
              <a:rPr dirty="0" sz="2200" spc="22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үшін</a:t>
            </a:r>
            <a:r>
              <a:rPr dirty="0" sz="2200" spc="2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пайдалана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алатын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бастапқы</a:t>
            </a:r>
            <a:r>
              <a:rPr dirty="0" sz="2200" spc="2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материалды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береді.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Мысалы,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Google</a:t>
            </a:r>
            <a:r>
              <a:rPr dirty="0" sz="2200" spc="2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Open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Images </a:t>
            </a:r>
            <a:r>
              <a:rPr dirty="0" sz="2200">
                <a:latin typeface="Times New Roman"/>
                <a:cs typeface="Times New Roman"/>
              </a:rPr>
              <a:t>деректер</a:t>
            </a:r>
            <a:r>
              <a:rPr dirty="0" sz="2200" spc="1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жинағында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әрбір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кескінге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түсініктеме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беретін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шектеу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жолақтарымен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қолмен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белгіленген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9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миллион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кескін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бар.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Kaggle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ашық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бастапқы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деректер </a:t>
            </a:r>
            <a:r>
              <a:rPr dirty="0" sz="2200">
                <a:latin typeface="Times New Roman"/>
                <a:cs typeface="Times New Roman"/>
              </a:rPr>
              <a:t>жиынының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кең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ауқымы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мыңдаған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қалалық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дыбыс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классификацияларынан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барлық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уақыттағы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ең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ықпалды</a:t>
            </a:r>
            <a:r>
              <a:rPr dirty="0" sz="2200" spc="1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50</a:t>
            </a:r>
            <a:r>
              <a:rPr dirty="0" sz="2200" spc="1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суретшінің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картиналарына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дейін.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Чикаго</a:t>
            </a:r>
            <a:r>
              <a:rPr dirty="0" sz="2200" spc="11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өнер </a:t>
            </a:r>
            <a:r>
              <a:rPr dirty="0" sz="2200">
                <a:latin typeface="Times New Roman"/>
                <a:cs typeface="Times New Roman"/>
              </a:rPr>
              <a:t>институты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өз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коллекциясынан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50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000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жоғары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ажыратымдылықтағы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суретті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шығарды.</a:t>
            </a:r>
            <a:endParaRPr sz="2200">
              <a:latin typeface="Times New Roman"/>
              <a:cs typeface="Times New Roman"/>
            </a:endParaRPr>
          </a:p>
          <a:p>
            <a:pPr algn="just"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 spc="45">
                <a:latin typeface="Times New Roman"/>
                <a:cs typeface="Times New Roman"/>
              </a:rPr>
              <a:t>генеративті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жүйелер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мүлдем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жаңа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формалар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мен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идеялардың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құлпын</a:t>
            </a:r>
            <a:r>
              <a:rPr dirty="0" sz="2200" spc="3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ашады.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Олар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көркемдік</a:t>
            </a:r>
            <a:r>
              <a:rPr dirty="0" sz="2200" spc="340">
                <a:latin typeface="Times New Roman"/>
                <a:cs typeface="Times New Roman"/>
              </a:rPr>
              <a:t> </a:t>
            </a:r>
            <a:r>
              <a:rPr dirty="0" sz="2200" spc="45">
                <a:latin typeface="Times New Roman"/>
                <a:cs typeface="Times New Roman"/>
              </a:rPr>
              <a:t>екпінді</a:t>
            </a:r>
            <a:r>
              <a:rPr dirty="0" sz="2200" spc="3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түпкі</a:t>
            </a:r>
            <a:r>
              <a:rPr dirty="0" sz="2200" spc="350">
                <a:latin typeface="Times New Roman"/>
                <a:cs typeface="Times New Roman"/>
              </a:rPr>
              <a:t> </a:t>
            </a:r>
            <a:r>
              <a:rPr dirty="0" sz="2200" spc="45">
                <a:latin typeface="Times New Roman"/>
                <a:cs typeface="Times New Roman"/>
              </a:rPr>
              <a:t>нәтижеге</a:t>
            </a:r>
            <a:r>
              <a:rPr dirty="0" sz="2200" spc="3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емес,</a:t>
            </a:r>
            <a:r>
              <a:rPr dirty="0" sz="2200" spc="355">
                <a:latin typeface="Times New Roman"/>
                <a:cs typeface="Times New Roman"/>
              </a:rPr>
              <a:t> </a:t>
            </a:r>
            <a:r>
              <a:rPr dirty="0" sz="2200" spc="35">
                <a:latin typeface="Times New Roman"/>
                <a:cs typeface="Times New Roman"/>
              </a:rPr>
              <a:t>процеске </a:t>
            </a:r>
            <a:r>
              <a:rPr dirty="0" sz="2200" spc="90">
                <a:latin typeface="Times New Roman"/>
                <a:cs typeface="Times New Roman"/>
              </a:rPr>
              <a:t>ауыстыра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 spc="85">
                <a:latin typeface="Times New Roman"/>
                <a:cs typeface="Times New Roman"/>
              </a:rPr>
              <a:t>отырып,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 spc="80">
                <a:latin typeface="Times New Roman"/>
                <a:cs typeface="Times New Roman"/>
              </a:rPr>
              <a:t>мүлде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 spc="70">
                <a:latin typeface="Times New Roman"/>
                <a:cs typeface="Times New Roman"/>
              </a:rPr>
              <a:t>жаңа</a:t>
            </a:r>
            <a:r>
              <a:rPr dirty="0" sz="2200" spc="245">
                <a:latin typeface="Times New Roman"/>
                <a:cs typeface="Times New Roman"/>
              </a:rPr>
              <a:t> </a:t>
            </a:r>
            <a:r>
              <a:rPr dirty="0" sz="2200" spc="95">
                <a:latin typeface="Times New Roman"/>
                <a:cs typeface="Times New Roman"/>
              </a:rPr>
              <a:t>мүмкіндіктер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90">
                <a:latin typeface="Times New Roman"/>
                <a:cs typeface="Times New Roman"/>
              </a:rPr>
              <a:t>әлемін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85">
                <a:latin typeface="Times New Roman"/>
                <a:cs typeface="Times New Roman"/>
              </a:rPr>
              <a:t>ашады.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75">
                <a:latin typeface="Times New Roman"/>
                <a:cs typeface="Times New Roman"/>
              </a:rPr>
              <a:t>Олар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100">
                <a:latin typeface="Times New Roman"/>
                <a:cs typeface="Times New Roman"/>
              </a:rPr>
              <a:t>суретшілердің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75">
                <a:latin typeface="Times New Roman"/>
                <a:cs typeface="Times New Roman"/>
              </a:rPr>
              <a:t>жаңа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90">
                <a:latin typeface="Times New Roman"/>
                <a:cs typeface="Times New Roman"/>
              </a:rPr>
              <a:t>ұрпағын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95">
                <a:latin typeface="Times New Roman"/>
                <a:cs typeface="Times New Roman"/>
              </a:rPr>
              <a:t>креативті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90">
                <a:latin typeface="Times New Roman"/>
                <a:cs typeface="Times New Roman"/>
              </a:rPr>
              <a:t>болуға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75">
                <a:latin typeface="Times New Roman"/>
                <a:cs typeface="Times New Roman"/>
              </a:rPr>
              <a:t>және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 spc="90">
                <a:latin typeface="Times New Roman"/>
                <a:cs typeface="Times New Roman"/>
              </a:rPr>
              <a:t>көбірек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85">
                <a:latin typeface="Times New Roman"/>
                <a:cs typeface="Times New Roman"/>
              </a:rPr>
              <a:t>уақыт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 spc="85">
                <a:latin typeface="Times New Roman"/>
                <a:cs typeface="Times New Roman"/>
              </a:rPr>
              <a:t>жұмсауға </a:t>
            </a:r>
            <a:r>
              <a:rPr dirty="0" sz="2200" spc="-10">
                <a:latin typeface="Times New Roman"/>
                <a:cs typeface="Times New Roman"/>
              </a:rPr>
              <a:t>шабыттандырады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-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жұмысты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орындау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берілген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шешім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кеңістігінде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шексіз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дерлік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вариацияларды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үшін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компьютерлерді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пайдалану.</a:t>
            </a:r>
            <a:endParaRPr sz="2200">
              <a:latin typeface="Times New Roman"/>
              <a:cs typeface="Times New Roman"/>
            </a:endParaRPr>
          </a:p>
          <a:p>
            <a:pPr algn="just"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Процедуралық</a:t>
            </a:r>
            <a:r>
              <a:rPr dirty="0" sz="2200" spc="3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модельдеу</a:t>
            </a:r>
            <a:r>
              <a:rPr dirty="0" sz="2200" spc="3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мультимедиа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үшін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қажетті</a:t>
            </a:r>
            <a:r>
              <a:rPr dirty="0" sz="2200" spc="400">
                <a:latin typeface="Times New Roman"/>
                <a:cs typeface="Times New Roman"/>
              </a:rPr>
              <a:t> </a:t>
            </a:r>
            <a:r>
              <a:rPr dirty="0" sz="2200" spc="45">
                <a:latin typeface="Times New Roman"/>
                <a:cs typeface="Times New Roman"/>
              </a:rPr>
              <a:t>кескіндерді,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бейнелерді,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дыбыстарды</a:t>
            </a:r>
            <a:r>
              <a:rPr dirty="0" sz="2200" spc="409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басқа</a:t>
            </a:r>
            <a:r>
              <a:rPr dirty="0" sz="2200" spc="4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активтерді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құнын</a:t>
            </a:r>
            <a:r>
              <a:rPr dirty="0" sz="2200" spc="4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азайтады.</a:t>
            </a:r>
            <a:r>
              <a:rPr dirty="0" sz="2200" spc="40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Ықтимал </a:t>
            </a:r>
            <a:r>
              <a:rPr dirty="0" sz="2200">
                <a:latin typeface="Times New Roman"/>
                <a:cs typeface="Times New Roman"/>
              </a:rPr>
              <a:t>нәтижелердің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ауқымын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анықтауға,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бір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нәрсені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әдемі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ететін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нәрсені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түсінуді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тереңдетуге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ауыр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жұмысқа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жұмсалатын</a:t>
            </a:r>
            <a:r>
              <a:rPr dirty="0" sz="2200" spc="1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уақытты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азайтуға</a:t>
            </a:r>
            <a:r>
              <a:rPr dirty="0" sz="2200" spc="1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көбірек</a:t>
            </a:r>
            <a:r>
              <a:rPr dirty="0" sz="2200" spc="150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уақыт </a:t>
            </a:r>
            <a:r>
              <a:rPr dirty="0" sz="2200">
                <a:latin typeface="Times New Roman"/>
                <a:cs typeface="Times New Roman"/>
              </a:rPr>
              <a:t>жұмсалады.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фильмдерге,</a:t>
            </a:r>
            <a:r>
              <a:rPr dirty="0" sz="2200" spc="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бейне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ойындарға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басқа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сандық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медиаға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арналған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активтерді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жасауға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кететін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шығын</a:t>
            </a:r>
            <a:r>
              <a:rPr dirty="0" sz="2200" spc="8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мен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уақытты</a:t>
            </a:r>
            <a:r>
              <a:rPr dirty="0" sz="2200" spc="8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азайтады.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Ол</a:t>
            </a:r>
            <a:r>
              <a:rPr dirty="0" sz="2200" spc="7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сонымен </a:t>
            </a:r>
            <a:r>
              <a:rPr dirty="0" sz="2200">
                <a:latin typeface="Times New Roman"/>
                <a:cs typeface="Times New Roman"/>
              </a:rPr>
              <a:t>қатар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әдемі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соңғы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нәтижелерді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ғана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емес,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интеллектуалды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жүйелер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жасай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алатын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дағдыларды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марапаттайды.</a:t>
            </a:r>
            <a:endParaRPr sz="2200">
              <a:latin typeface="Times New Roman"/>
              <a:cs typeface="Times New Roman"/>
            </a:endParaRPr>
          </a:p>
          <a:p>
            <a:pPr algn="just" marL="238125" indent="-225425">
              <a:lnSpc>
                <a:spcPct val="100000"/>
              </a:lnSpc>
              <a:spcBef>
                <a:spcPts val="30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AI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құралдары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бізден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үйренеді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нақты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уақытта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идеяларды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ұсынатын,</a:t>
            </a:r>
            <a:r>
              <a:rPr dirty="0" sz="2200" spc="-7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бізге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көмектесетін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серіктес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болады</a:t>
            </a:r>
            <a:endParaRPr sz="2200">
              <a:latin typeface="Times New Roman"/>
              <a:cs typeface="Times New Roman"/>
            </a:endParaRPr>
          </a:p>
          <a:p>
            <a:pPr algn="just" marL="238125" indent="-225425">
              <a:lnSpc>
                <a:spcPct val="100000"/>
              </a:lnSpc>
              <a:spcBef>
                <a:spcPts val="95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ағынның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күйін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сақтау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жазушының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кедергісін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азайту.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Олар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жай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ғана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алмастырушы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емес,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адам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шығармашылығының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ұшқынына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айналады.</a:t>
            </a:r>
            <a:endParaRPr sz="2200">
              <a:latin typeface="Times New Roman"/>
              <a:cs typeface="Times New Roman"/>
            </a:endParaRPr>
          </a:p>
          <a:p>
            <a:pPr marL="238125" marR="5080" indent="-226060">
              <a:lnSpc>
                <a:spcPts val="2530"/>
              </a:lnSpc>
              <a:spcBef>
                <a:spcPts val="270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Жалпы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қарсылас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желілер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машиналарға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деректер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жиынтығы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туралы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білуге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мүмкіндік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береді,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содан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кейін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ұқсас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стильде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өте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шынайы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вариацияларды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жасайды. </a:t>
            </a: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технологияның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креативті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қиялды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қолдануы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танымал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болған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сайын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кеңейе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түседі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деп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күтіңіз.</a:t>
            </a:r>
            <a:endParaRPr sz="2200">
              <a:latin typeface="Times New Roman"/>
              <a:cs typeface="Times New Roman"/>
            </a:endParaRPr>
          </a:p>
          <a:p>
            <a:pPr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қарсылас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желілер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машиналарға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өз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нәтижелеріне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жаңалық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енгізуге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тіпті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уақыт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өте</a:t>
            </a:r>
            <a:r>
              <a:rPr dirty="0" sz="2200" spc="25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келе</a:t>
            </a:r>
            <a:r>
              <a:rPr dirty="0" sz="2200" spc="2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қандай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инновациялар</a:t>
            </a:r>
            <a:r>
              <a:rPr dirty="0" sz="2200" spc="2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пайдалы</a:t>
            </a:r>
            <a:r>
              <a:rPr dirty="0" sz="2200" spc="27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болатынын </a:t>
            </a:r>
            <a:r>
              <a:rPr dirty="0" sz="2200">
                <a:latin typeface="Times New Roman"/>
                <a:cs typeface="Times New Roman"/>
              </a:rPr>
              <a:t>білуге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мүмкіндік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береді.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жақын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арада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көптеген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автономды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бағдарламаларды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көретінімізді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білдіреді.</a:t>
            </a:r>
            <a:endParaRPr sz="2200">
              <a:latin typeface="Times New Roman"/>
              <a:cs typeface="Times New Roman"/>
            </a:endParaRPr>
          </a:p>
          <a:p>
            <a:pPr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Эволюциялық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алгоритмдер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өнерді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жасаудағы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табиғаттың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іргелі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процестерін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кодтайды,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шығармашылық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адамдарға</a:t>
            </a:r>
            <a:r>
              <a:rPr dirty="0" sz="2200" spc="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ғасырлар</a:t>
            </a:r>
            <a:r>
              <a:rPr dirty="0" sz="2200" spc="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даналығын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қолдануға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оны </a:t>
            </a:r>
            <a:r>
              <a:rPr dirty="0" sz="2200">
                <a:latin typeface="Times New Roman"/>
                <a:cs typeface="Times New Roman"/>
              </a:rPr>
              <a:t>жаңа,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шабыттандыратын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тәсілдермен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көрсетуге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мүмкіндік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береді.</a:t>
            </a:r>
            <a:endParaRPr sz="2200">
              <a:latin typeface="Times New Roman"/>
              <a:cs typeface="Times New Roman"/>
            </a:endParaRPr>
          </a:p>
          <a:p>
            <a:pPr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YouTube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LinkedIn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Learning</a:t>
            </a:r>
            <a:r>
              <a:rPr dirty="0" sz="2200" spc="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(бұрынғы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Lynda)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сияқты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білім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беру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платформалары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жаңа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дағдыларды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үйренуді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жеңілдетеді.</a:t>
            </a:r>
            <a:r>
              <a:rPr dirty="0" sz="2200" spc="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Анимациялауды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білмейсіз</a:t>
            </a:r>
            <a:r>
              <a:rPr dirty="0" sz="2200" spc="4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бе? </a:t>
            </a:r>
            <a:r>
              <a:rPr dirty="0" sz="2200">
                <a:latin typeface="Times New Roman"/>
                <a:cs typeface="Times New Roman"/>
              </a:rPr>
              <a:t>Тек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Google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«анимациялауды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үйреніңіз»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және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сіз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көптеген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тамаша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оқулықтарды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таба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аласыз.</a:t>
            </a:r>
            <a:endParaRPr sz="2200">
              <a:latin typeface="Times New Roman"/>
              <a:cs typeface="Times New Roman"/>
            </a:endParaRPr>
          </a:p>
          <a:p>
            <a:pPr marL="238125" marR="5080" indent="-226060">
              <a:lnSpc>
                <a:spcPts val="2530"/>
              </a:lnSpc>
              <a:spcBef>
                <a:spcPts val="204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үрдістер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жақындаған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сайын,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олар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жаңадан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бастаушыдан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сарапшыға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дейін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дағдыларды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меңгеруге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кететін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уақытты</a:t>
            </a:r>
            <a:r>
              <a:rPr dirty="0" sz="2200" spc="1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қысқартады.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Бұл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деп</a:t>
            </a:r>
            <a:r>
              <a:rPr dirty="0" sz="2200" spc="13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аталатындарға әкеледі</a:t>
            </a:r>
            <a:endParaRPr sz="2200">
              <a:latin typeface="Times New Roman"/>
              <a:cs typeface="Times New Roman"/>
            </a:endParaRPr>
          </a:p>
          <a:p>
            <a:pPr marL="238125" indent="-225425">
              <a:lnSpc>
                <a:spcPct val="100000"/>
              </a:lnSpc>
              <a:spcBef>
                <a:spcPts val="30"/>
              </a:spcBef>
              <a:buSzPct val="45454"/>
              <a:buFont typeface="Symbol"/>
              <a:buChar char=""/>
              <a:tabLst>
                <a:tab pos="238125" algn="l"/>
              </a:tabLst>
            </a:pPr>
            <a:r>
              <a:rPr dirty="0" sz="2200" spc="-10">
                <a:latin typeface="Times New Roman"/>
                <a:cs typeface="Times New Roman"/>
              </a:rPr>
              <a:t>«шығармашылықты</a:t>
            </a:r>
            <a:r>
              <a:rPr dirty="0" sz="2200" spc="-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демократияландыру».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Үздік</a:t>
            </a:r>
            <a:r>
              <a:rPr dirty="0" spc="-165"/>
              <a:t> </a:t>
            </a:r>
            <a:r>
              <a:rPr dirty="0"/>
              <a:t>генеративті</a:t>
            </a:r>
            <a:r>
              <a:rPr dirty="0" spc="-155"/>
              <a:t> </a:t>
            </a:r>
            <a:r>
              <a:rPr dirty="0" spc="-10"/>
              <a:t>суретшілер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26083" y="992823"/>
            <a:ext cx="11177270" cy="11444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ts val="3529"/>
              </a:lnSpc>
              <a:spcBef>
                <a:spcPts val="100"/>
              </a:spcBef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Джаред</a:t>
            </a:r>
            <a:r>
              <a:rPr dirty="0" sz="30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Тарбелл</a:t>
            </a:r>
            <a:r>
              <a:rPr dirty="0" sz="30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(иногда</a:t>
            </a:r>
            <a:r>
              <a:rPr dirty="0" sz="3000" spc="-1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неправильно</a:t>
            </a:r>
            <a:r>
              <a:rPr dirty="0" sz="30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пишется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как</a:t>
            </a:r>
            <a:r>
              <a:rPr dirty="0" sz="3000" spc="-17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Джаред</a:t>
            </a:r>
            <a:r>
              <a:rPr dirty="0" sz="30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Тарбел)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4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Мэтт</a:t>
            </a:r>
            <a:r>
              <a:rPr dirty="0" sz="3000" spc="-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Пирсон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Майкл</a:t>
            </a:r>
            <a:r>
              <a:rPr dirty="0" sz="30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Хансмейер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Андерс</a:t>
            </a:r>
            <a:r>
              <a:rPr dirty="0" sz="30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Хофф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Марк</a:t>
            </a:r>
            <a:r>
              <a:rPr dirty="0" sz="3000" spc="-114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Дж.</a:t>
            </a:r>
            <a:r>
              <a:rPr dirty="0" sz="3000" spc="-9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Сток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Джон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МакКормак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Брайан</a:t>
            </a:r>
            <a:r>
              <a:rPr dirty="0" sz="30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Ино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Манолоид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Кейси</a:t>
            </a:r>
            <a:r>
              <a:rPr dirty="0" sz="30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Риас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Frieder</a:t>
            </a:r>
            <a:r>
              <a:rPr dirty="0" sz="30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Nake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Майкл</a:t>
            </a:r>
            <a:r>
              <a:rPr dirty="0" sz="3000" spc="-17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Нолл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Георг</a:t>
            </a:r>
            <a:r>
              <a:rPr dirty="0" sz="3000" spc="-1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Нис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Лилиан</a:t>
            </a:r>
            <a:r>
              <a:rPr dirty="0" sz="3000" spc="-1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Шварц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Грейс</a:t>
            </a:r>
            <a:r>
              <a:rPr dirty="0" sz="3000" spc="-1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Хертлейн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Мюриэл</a:t>
            </a:r>
            <a:r>
              <a:rPr dirty="0" sz="3000" spc="-6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Купер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Джон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Маэда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Бен</a:t>
            </a:r>
            <a:r>
              <a:rPr dirty="0" sz="30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Фрай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Скотт</a:t>
            </a:r>
            <a:r>
              <a:rPr dirty="0" sz="3000" spc="-14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Дрейвс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45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Изображение</a:t>
            </a:r>
            <a:r>
              <a:rPr dirty="0" sz="3000" spc="-10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5">
                <a:solidFill>
                  <a:srgbClr val="080808"/>
                </a:solidFill>
                <a:latin typeface="Times New Roman"/>
                <a:cs typeface="Times New Roman"/>
              </a:rPr>
              <a:t>местозаполнителя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для</a:t>
            </a:r>
            <a:r>
              <a:rPr dirty="0" sz="3000" spc="-10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Fernando</a:t>
            </a:r>
            <a:r>
              <a:rPr dirty="0" sz="3000" spc="-9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Ramallo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45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Анастасия</a:t>
            </a:r>
            <a:r>
              <a:rPr dirty="0" sz="3000" spc="-15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Опера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Сол</a:t>
            </a:r>
            <a:r>
              <a:rPr dirty="0" sz="3000" spc="-8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Левитт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Дэниел</a:t>
            </a:r>
            <a:r>
              <a:rPr dirty="0" sz="3000" spc="-12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Шиффман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Лорен</a:t>
            </a:r>
            <a:r>
              <a:rPr dirty="0" sz="3000" spc="-13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Маккарти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50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Джошуа</a:t>
            </a:r>
            <a:r>
              <a:rPr dirty="0" sz="3000" spc="-15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080808"/>
                </a:solidFill>
                <a:latin typeface="Times New Roman"/>
                <a:cs typeface="Times New Roman"/>
              </a:rPr>
              <a:t>Дэвис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479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Робби</a:t>
            </a:r>
            <a:r>
              <a:rPr dirty="0" sz="3000" spc="-4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Баррат</a:t>
            </a:r>
            <a:endParaRPr sz="3000">
              <a:latin typeface="Times New Roman"/>
              <a:cs typeface="Times New Roman"/>
            </a:endParaRPr>
          </a:p>
          <a:p>
            <a:pPr marL="240029" indent="-227329">
              <a:lnSpc>
                <a:spcPts val="3554"/>
              </a:lnSpc>
              <a:buSzPct val="33333"/>
              <a:buFont typeface="Symbol"/>
              <a:buChar char=""/>
              <a:tabLst>
                <a:tab pos="240029" algn="l"/>
              </a:tabLst>
            </a:pPr>
            <a:r>
              <a:rPr dirty="0" sz="3000">
                <a:solidFill>
                  <a:srgbClr val="080808"/>
                </a:solidFill>
                <a:latin typeface="Times New Roman"/>
                <a:cs typeface="Times New Roman"/>
              </a:rPr>
              <a:t>Марио</a:t>
            </a:r>
            <a:r>
              <a:rPr dirty="0" sz="3000" spc="-35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3000" spc="-10">
                <a:solidFill>
                  <a:srgbClr val="080808"/>
                </a:solidFill>
                <a:latin typeface="Times New Roman"/>
                <a:cs typeface="Times New Roman"/>
              </a:rPr>
              <a:t>Клингеманн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1" y="761"/>
            <a:ext cx="20102830" cy="14394180"/>
          </a:xfrm>
          <a:custGeom>
            <a:avLst/>
            <a:gdLst/>
            <a:ahLst/>
            <a:cxnLst/>
            <a:rect l="l" t="t" r="r" b="b"/>
            <a:pathLst>
              <a:path w="20102830" h="14394180">
                <a:moveTo>
                  <a:pt x="0" y="0"/>
                </a:moveTo>
                <a:lnTo>
                  <a:pt x="20102576" y="0"/>
                </a:lnTo>
                <a:lnTo>
                  <a:pt x="20102576" y="14393926"/>
                </a:lnTo>
                <a:lnTo>
                  <a:pt x="0" y="143939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26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/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description/>
  <dcterms:created xsi:type="dcterms:W3CDTF">2025-10-10T08:17:55Z</dcterms:created>
  <dcterms:modified xsi:type="dcterms:W3CDTF">2025-10-10T08:17:55Z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2025-10-08T00:00:00Z</vt:filetime>
  </property>
  <property fmtid="{D5CDD505-2E9C-101B-9397-08002B2CF9AE}" pid="3" name="Creator">
    <vt:lpwstr>WPS Presentation</vt:lpwstr>
  </property>
  <property fmtid="{D5CDD505-2E9C-101B-9397-08002B2CF9AE}" pid="4" name="LastSaved">
    <vt:filetime>2025-10-10T00:00:00Z</vt:filetime>
  </property>
  <property fmtid="{D5CDD505-2E9C-101B-9397-08002B2CF9AE}" pid="5" name="SourceModified">
    <vt:lpwstr>D:20251008185412+05'00'</vt:lpwstr>
  </property>
</Properties>
</file>